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</p:sldMasterIdLst>
  <p:notesMasterIdLst>
    <p:notesMasterId r:id="rId18"/>
  </p:notesMasterIdLst>
  <p:sldIdLst>
    <p:sldId id="302" r:id="rId2"/>
    <p:sldId id="304" r:id="rId3"/>
    <p:sldId id="328" r:id="rId4"/>
    <p:sldId id="312" r:id="rId5"/>
    <p:sldId id="309" r:id="rId6"/>
    <p:sldId id="310" r:id="rId7"/>
    <p:sldId id="315" r:id="rId8"/>
    <p:sldId id="316" r:id="rId9"/>
    <p:sldId id="318" r:id="rId10"/>
    <p:sldId id="319" r:id="rId11"/>
    <p:sldId id="321" r:id="rId12"/>
    <p:sldId id="322" r:id="rId13"/>
    <p:sldId id="323" r:id="rId14"/>
    <p:sldId id="324" r:id="rId15"/>
    <p:sldId id="325" r:id="rId16"/>
    <p:sldId id="327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1C84A-F1B9-4B10-83AF-A7476E14D252}">
  <a:tblStyle styleId="{2B01C84A-F1B9-4B10-83AF-A7476E14D2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43" d="100"/>
          <a:sy n="143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189723225_0_6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189723225_0_6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412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63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70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19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647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459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91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08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7189723225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7189723225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93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7189723225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7189723225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65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61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92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71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52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53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189723225_0_2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189723225_0_2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85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4904400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754675" y="-1422100"/>
            <a:ext cx="2187000" cy="2187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2700000">
            <a:off x="8247176" y="3859116"/>
            <a:ext cx="103096" cy="196391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6"/>
          <p:cNvCxnSpPr/>
          <p:nvPr/>
        </p:nvCxnSpPr>
        <p:spPr>
          <a:xfrm rot="10800000" flipH="1">
            <a:off x="7665675" y="3765775"/>
            <a:ext cx="2023800" cy="19596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/>
          <p:nvPr/>
        </p:nvSpPr>
        <p:spPr>
          <a:xfrm>
            <a:off x="6554700" y="-1422100"/>
            <a:ext cx="2187000" cy="21870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IG_NUMBER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 flipH="1">
            <a:off x="6602500" y="2383875"/>
            <a:ext cx="4253100" cy="402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685050" y="988650"/>
            <a:ext cx="7304100" cy="31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6927600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3"/>
          <p:cNvSpPr/>
          <p:nvPr/>
        </p:nvSpPr>
        <p:spPr>
          <a:xfrm flipH="1">
            <a:off x="8294125" y="-450750"/>
            <a:ext cx="4253100" cy="40203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4207200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ighteous"/>
              <a:buNone/>
              <a:defRPr sz="2800">
                <a:solidFill>
                  <a:schemeClr val="accent5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dvent Pro Medium"/>
              <a:buChar char="●"/>
              <a:defRPr sz="1800">
                <a:solidFill>
                  <a:schemeClr val="accent5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dvent Pro Medium"/>
              <a:buChar char="○"/>
              <a:defRPr>
                <a:solidFill>
                  <a:schemeClr val="accent5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dvent Pro Medium"/>
              <a:buChar char="■"/>
              <a:defRPr>
                <a:solidFill>
                  <a:schemeClr val="accent5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dvent Pro Medium"/>
              <a:buChar char="●"/>
              <a:defRPr>
                <a:solidFill>
                  <a:schemeClr val="accent5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dvent Pro Medium"/>
              <a:buChar char="○"/>
              <a:defRPr>
                <a:solidFill>
                  <a:schemeClr val="accent5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dvent Pro Medium"/>
              <a:buChar char="■"/>
              <a:defRPr>
                <a:solidFill>
                  <a:schemeClr val="accent5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dvent Pro Medium"/>
              <a:buChar char="●"/>
              <a:defRPr>
                <a:solidFill>
                  <a:schemeClr val="accent5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dvent Pro Medium"/>
              <a:buChar char="○"/>
              <a:defRPr>
                <a:solidFill>
                  <a:schemeClr val="accent5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dvent Pro Medium"/>
              <a:buChar char="■"/>
              <a:defRPr>
                <a:solidFill>
                  <a:schemeClr val="accent5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6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>
            <a:off x="667120" y="2021700"/>
            <a:ext cx="7938998" cy="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3200" b="1" dirty="0">
                <a:latin typeface="Candara" panose="020E0502030303020204" pitchFamily="34" charset="0"/>
              </a:rPr>
              <a:t>An Interactive Multi-Task Learning Framework for Next POI Recommendation with Uncertain Check-ins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A1A284-C7BE-074A-ADC7-9B9C31851CC6}"/>
              </a:ext>
            </a:extLst>
          </p:cNvPr>
          <p:cNvSpPr/>
          <p:nvPr/>
        </p:nvSpPr>
        <p:spPr>
          <a:xfrm>
            <a:off x="667120" y="3417906"/>
            <a:ext cx="2255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schemeClr val="accent5"/>
                </a:solidFill>
                <a:latin typeface="Candara" panose="020E0502030303020204" pitchFamily="34" charset="0"/>
                <a:sym typeface="Times New Roman"/>
              </a:rPr>
              <a:t>ADVISOR: JIA-LING KOH</a:t>
            </a:r>
          </a:p>
          <a:p>
            <a:pPr lvl="0"/>
            <a:r>
              <a:rPr lang="en-US" altLang="zh-TW" b="1" dirty="0">
                <a:solidFill>
                  <a:schemeClr val="accent5"/>
                </a:solidFill>
                <a:latin typeface="Candara" panose="020E0502030303020204" pitchFamily="34" charset="0"/>
                <a:sym typeface="Times New Roman"/>
              </a:rPr>
              <a:t>SPEAKER: WEI LAI</a:t>
            </a:r>
          </a:p>
          <a:p>
            <a:pPr lvl="0"/>
            <a:r>
              <a:rPr lang="en-US" altLang="zh-TW" b="1" dirty="0">
                <a:solidFill>
                  <a:schemeClr val="accent5"/>
                </a:solidFill>
                <a:latin typeface="Candara" panose="020E0502030303020204" pitchFamily="34" charset="0"/>
                <a:sym typeface="Times New Roman"/>
              </a:rPr>
              <a:t>SOURCE: CIKM’ 19</a:t>
            </a:r>
          </a:p>
          <a:p>
            <a:pPr lvl="0"/>
            <a:r>
              <a:rPr lang="en-US" altLang="zh-TW" b="1" dirty="0">
                <a:solidFill>
                  <a:schemeClr val="accent5"/>
                </a:solidFill>
                <a:latin typeface="Candara" panose="020E0502030303020204" pitchFamily="34" charset="0"/>
                <a:sym typeface="Times New Roman"/>
              </a:rPr>
              <a:t>DATE: 2021/4/12</a:t>
            </a:r>
          </a:p>
        </p:txBody>
      </p:sp>
    </p:spTree>
    <p:extLst>
      <p:ext uri="{BB962C8B-B14F-4D97-AF65-F5344CB8AC3E}">
        <p14:creationId xmlns:p14="http://schemas.microsoft.com/office/powerpoint/2010/main" val="221160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6279276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Loss function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B68C0E51-9366-8148-B1EA-3A7040138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92" t="11192" r="1646" b="15776"/>
          <a:stretch/>
        </p:blipFill>
        <p:spPr>
          <a:xfrm>
            <a:off x="442798" y="1269177"/>
            <a:ext cx="2961646" cy="209234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3F42DB1F-9F8B-2F48-9DBB-BCBE19739F54}"/>
              </a:ext>
            </a:extLst>
          </p:cNvPr>
          <p:cNvSpPr/>
          <p:nvPr/>
        </p:nvSpPr>
        <p:spPr>
          <a:xfrm>
            <a:off x="-1964365" y="3294574"/>
            <a:ext cx="205543" cy="34018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489A9A-A950-3945-96FD-DA7BB2260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612" y="1152235"/>
            <a:ext cx="4069855" cy="68464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2141DF6-FA76-774A-98CF-A9190ED5B03E}"/>
              </a:ext>
            </a:extLst>
          </p:cNvPr>
          <p:cNvSpPr/>
          <p:nvPr/>
        </p:nvSpPr>
        <p:spPr>
          <a:xfrm>
            <a:off x="3884059" y="2217715"/>
            <a:ext cx="1485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800" dirty="0">
                <a:latin typeface="Candara" panose="020E0502030303020204" pitchFamily="34" charset="0"/>
              </a:rPr>
              <a:t>Negative sample category</a:t>
            </a:r>
            <a:endParaRPr lang="zh-TW" altLang="en-US" sz="18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21FA715-DC58-BA43-A63F-33D55C2E2046}"/>
              </a:ext>
            </a:extLst>
          </p:cNvPr>
          <p:cNvSpPr/>
          <p:nvPr/>
        </p:nvSpPr>
        <p:spPr>
          <a:xfrm>
            <a:off x="5019564" y="2224399"/>
            <a:ext cx="2291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800" dirty="0">
                <a:latin typeface="Candara" panose="020E0502030303020204" pitchFamily="34" charset="0"/>
              </a:rPr>
              <a:t>Training instances</a:t>
            </a:r>
            <a:endParaRPr lang="zh-TW" altLang="en-US" sz="1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0B7001F-7046-AE41-98BF-B78749395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012" y="2181503"/>
            <a:ext cx="5275385" cy="62873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25E2C88-448E-5D4D-884C-AE9DF0244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34" y="3080764"/>
            <a:ext cx="3917455" cy="60711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3E3F661-9702-5748-8CA1-293942999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34" y="3770461"/>
            <a:ext cx="3981933" cy="637652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0F0F6BC7-E61A-2542-A24C-0F5AD5118C04}"/>
              </a:ext>
            </a:extLst>
          </p:cNvPr>
          <p:cNvSpPr txBox="1"/>
          <p:nvPr/>
        </p:nvSpPr>
        <p:spPr>
          <a:xfrm>
            <a:off x="8718698" y="47633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8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6279276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Datasets</a:t>
            </a:r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3F42DB1F-9F8B-2F48-9DBB-BCBE19739F54}"/>
              </a:ext>
            </a:extLst>
          </p:cNvPr>
          <p:cNvSpPr/>
          <p:nvPr/>
        </p:nvSpPr>
        <p:spPr>
          <a:xfrm>
            <a:off x="-1964365" y="3294574"/>
            <a:ext cx="205543" cy="34018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4C7230D-F9EF-0941-8076-301F24C51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70" y="1779803"/>
            <a:ext cx="5970716" cy="163301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6C79897-F7B0-4443-9EAF-723C088ED0A7}"/>
              </a:ext>
            </a:extLst>
          </p:cNvPr>
          <p:cNvSpPr txBox="1"/>
          <p:nvPr/>
        </p:nvSpPr>
        <p:spPr>
          <a:xfrm>
            <a:off x="8718698" y="47633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980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6279276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Performance comparison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(1) activity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3F42DB1F-9F8B-2F48-9DBB-BCBE19739F54}"/>
              </a:ext>
            </a:extLst>
          </p:cNvPr>
          <p:cNvSpPr/>
          <p:nvPr/>
        </p:nvSpPr>
        <p:spPr>
          <a:xfrm>
            <a:off x="-1964365" y="3294574"/>
            <a:ext cx="205543" cy="34018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683E252-C5EB-CA44-ABC9-E2C9D7BCF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9300"/>
            <a:ext cx="9144000" cy="16849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42842BB-577B-424A-84D5-C152C8FDEEC6}"/>
              </a:ext>
            </a:extLst>
          </p:cNvPr>
          <p:cNvSpPr txBox="1"/>
          <p:nvPr/>
        </p:nvSpPr>
        <p:spPr>
          <a:xfrm>
            <a:off x="8718698" y="47633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63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6279276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Performance comparison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(2) POI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3F42DB1F-9F8B-2F48-9DBB-BCBE19739F54}"/>
              </a:ext>
            </a:extLst>
          </p:cNvPr>
          <p:cNvSpPr/>
          <p:nvPr/>
        </p:nvSpPr>
        <p:spPr>
          <a:xfrm>
            <a:off x="-1964365" y="3294574"/>
            <a:ext cx="205543" cy="34018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F02668-4134-DD4A-90B0-0F5CB0E9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0085"/>
            <a:ext cx="9144000" cy="156332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6E6CED4-9EF0-0D42-BCDC-0532D762AF28}"/>
              </a:ext>
            </a:extLst>
          </p:cNvPr>
          <p:cNvSpPr txBox="1"/>
          <p:nvPr/>
        </p:nvSpPr>
        <p:spPr>
          <a:xfrm>
            <a:off x="8718698" y="47633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8474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49" y="436400"/>
            <a:ext cx="7708673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Performance comparison for variants of </a:t>
            </a:r>
            <a:r>
              <a:rPr lang="en-US" dirty="0" err="1">
                <a:solidFill>
                  <a:schemeClr val="bg2"/>
                </a:solidFill>
              </a:rPr>
              <a:t>iMTL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3F42DB1F-9F8B-2F48-9DBB-BCBE19739F54}"/>
              </a:ext>
            </a:extLst>
          </p:cNvPr>
          <p:cNvSpPr/>
          <p:nvPr/>
        </p:nvSpPr>
        <p:spPr>
          <a:xfrm>
            <a:off x="-1964365" y="3294574"/>
            <a:ext cx="205543" cy="34018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0C469BB-260E-0A41-8196-3B5022A51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2718" y="1170112"/>
            <a:ext cx="10585863" cy="53098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390877F-FD53-6949-BE82-2D0F40865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18" y="2159610"/>
            <a:ext cx="7119764" cy="201649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3E2E6C1-58BC-8D43-97EA-C3E179707CC7}"/>
              </a:ext>
            </a:extLst>
          </p:cNvPr>
          <p:cNvSpPr/>
          <p:nvPr/>
        </p:nvSpPr>
        <p:spPr>
          <a:xfrm>
            <a:off x="6099794" y="831557"/>
            <a:ext cx="1120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solidFill>
                  <a:schemeClr val="accent4">
                    <a:lumMod val="75000"/>
                  </a:schemeClr>
                </a:solidFill>
              </a:rPr>
              <a:t>(1) activity</a:t>
            </a:r>
            <a:endParaRPr lang="zh-TW" altLang="en-US" sz="1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2E4DFC1-6B65-8F4D-A7F9-6AE2DA3DA6F1}"/>
              </a:ext>
            </a:extLst>
          </p:cNvPr>
          <p:cNvSpPr txBox="1"/>
          <p:nvPr/>
        </p:nvSpPr>
        <p:spPr>
          <a:xfrm>
            <a:off x="8718698" y="47633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441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6279276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Performance comparison for variants of </a:t>
            </a:r>
            <a:r>
              <a:rPr lang="en-US" dirty="0" err="1">
                <a:solidFill>
                  <a:schemeClr val="bg2"/>
                </a:solidFill>
              </a:rPr>
              <a:t>iMTL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3F42DB1F-9F8B-2F48-9DBB-BCBE19739F54}"/>
              </a:ext>
            </a:extLst>
          </p:cNvPr>
          <p:cNvSpPr/>
          <p:nvPr/>
        </p:nvSpPr>
        <p:spPr>
          <a:xfrm>
            <a:off x="-1964365" y="3294574"/>
            <a:ext cx="205543" cy="34018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0C469BB-260E-0A41-8196-3B5022A51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2718" y="1170112"/>
            <a:ext cx="10585863" cy="53098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BB2103-0DF4-1D44-A6EC-94F12345D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238" y="2106978"/>
            <a:ext cx="7249950" cy="206912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68C38B4-20D2-4145-B2FD-87A38E9CA34E}"/>
              </a:ext>
            </a:extLst>
          </p:cNvPr>
          <p:cNvSpPr/>
          <p:nvPr/>
        </p:nvSpPr>
        <p:spPr>
          <a:xfrm>
            <a:off x="6099794" y="831557"/>
            <a:ext cx="848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solidFill>
                  <a:schemeClr val="accent4">
                    <a:lumMod val="75000"/>
                  </a:schemeClr>
                </a:solidFill>
              </a:rPr>
              <a:t>(2) POI</a:t>
            </a:r>
            <a:endParaRPr lang="zh-TW" altLang="en-US" sz="1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ABC8283-E280-5C41-8B98-CDAD5580E4A1}"/>
              </a:ext>
            </a:extLst>
          </p:cNvPr>
          <p:cNvSpPr txBox="1"/>
          <p:nvPr/>
        </p:nvSpPr>
        <p:spPr>
          <a:xfrm>
            <a:off x="8718698" y="47633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15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115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6279276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Conclusion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3F42DB1F-9F8B-2F48-9DBB-BCBE19739F54}"/>
              </a:ext>
            </a:extLst>
          </p:cNvPr>
          <p:cNvSpPr/>
          <p:nvPr/>
        </p:nvSpPr>
        <p:spPr>
          <a:xfrm>
            <a:off x="-1964365" y="3294574"/>
            <a:ext cx="205543" cy="34018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B944069-29B7-6741-8130-B4D10A689AFE}"/>
              </a:ext>
            </a:extLst>
          </p:cNvPr>
          <p:cNvSpPr/>
          <p:nvPr/>
        </p:nvSpPr>
        <p:spPr>
          <a:xfrm>
            <a:off x="785446" y="1394830"/>
            <a:ext cx="7807570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>
                <a:latin typeface="Candara" panose="020E0502030303020204" pitchFamily="34" charset="0"/>
              </a:rPr>
              <a:t>Propose an interactive multi-task learning (</a:t>
            </a:r>
            <a:r>
              <a:rPr lang="en-US" altLang="zh-TW" sz="2000" dirty="0" err="1">
                <a:latin typeface="Candara" panose="020E0502030303020204" pitchFamily="34" charset="0"/>
              </a:rPr>
              <a:t>iMTL</a:t>
            </a:r>
            <a:r>
              <a:rPr lang="en-US" altLang="zh-TW" sz="2000" dirty="0">
                <a:latin typeface="Candara" panose="020E0502030303020204" pitchFamily="34" charset="0"/>
              </a:rPr>
              <a:t>) framework for the next POI recommendation with uncertain check-ins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>
                <a:latin typeface="Candara" panose="020E0502030303020204" pitchFamily="34" charset="0"/>
              </a:rPr>
              <a:t>Fuzzy characterization strategy is proposed to better represent activity over uncertain check-ins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1B33D79-D874-F640-BF0E-1DA0D205317E}"/>
              </a:ext>
            </a:extLst>
          </p:cNvPr>
          <p:cNvSpPr txBox="1"/>
          <p:nvPr/>
        </p:nvSpPr>
        <p:spPr>
          <a:xfrm>
            <a:off x="8718698" y="47633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16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377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43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4207200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cxnSp>
        <p:nvCxnSpPr>
          <p:cNvPr id="2121" name="Google Shape;2121;p43"/>
          <p:cNvCxnSpPr/>
          <p:nvPr/>
        </p:nvCxnSpPr>
        <p:spPr>
          <a:xfrm rot="10800000">
            <a:off x="-500050" y="967375"/>
            <a:ext cx="30666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363A7ECE-A3E9-4A40-9B5A-8A5CD46AAD61}"/>
              </a:ext>
            </a:extLst>
          </p:cNvPr>
          <p:cNvSpPr/>
          <p:nvPr/>
        </p:nvSpPr>
        <p:spPr>
          <a:xfrm>
            <a:off x="1052658" y="2340277"/>
            <a:ext cx="403412" cy="412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2C57CC8-A769-994A-900D-F6F4F9F4BE3D}"/>
              </a:ext>
            </a:extLst>
          </p:cNvPr>
          <p:cNvSpPr/>
          <p:nvPr/>
        </p:nvSpPr>
        <p:spPr>
          <a:xfrm>
            <a:off x="2296630" y="2340277"/>
            <a:ext cx="403412" cy="412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弧形向下箭號 10">
            <a:extLst>
              <a:ext uri="{FF2B5EF4-FFF2-40B4-BE49-F238E27FC236}">
                <a16:creationId xmlns:a16="http://schemas.microsoft.com/office/drawing/2014/main" id="{7F1359DF-A454-604E-81C4-0325E7F6E107}"/>
              </a:ext>
            </a:extLst>
          </p:cNvPr>
          <p:cNvSpPr/>
          <p:nvPr/>
        </p:nvSpPr>
        <p:spPr>
          <a:xfrm>
            <a:off x="1587594" y="2015452"/>
            <a:ext cx="641603" cy="1972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3FB46A0-AB94-3B49-AC25-D380A4DF824B}"/>
              </a:ext>
            </a:extLst>
          </p:cNvPr>
          <p:cNvSpPr/>
          <p:nvPr/>
        </p:nvSpPr>
        <p:spPr>
          <a:xfrm>
            <a:off x="3540602" y="2349857"/>
            <a:ext cx="403412" cy="4123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弧形向下箭號 12">
            <a:extLst>
              <a:ext uri="{FF2B5EF4-FFF2-40B4-BE49-F238E27FC236}">
                <a16:creationId xmlns:a16="http://schemas.microsoft.com/office/drawing/2014/main" id="{20E5DFA0-66E8-4841-A8C2-C344BADCBD43}"/>
              </a:ext>
            </a:extLst>
          </p:cNvPr>
          <p:cNvSpPr/>
          <p:nvPr/>
        </p:nvSpPr>
        <p:spPr>
          <a:xfrm>
            <a:off x="2885981" y="2024956"/>
            <a:ext cx="641603" cy="197224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F085C34-AE82-204D-8D78-3B0B11588165}"/>
              </a:ext>
            </a:extLst>
          </p:cNvPr>
          <p:cNvSpPr/>
          <p:nvPr/>
        </p:nvSpPr>
        <p:spPr>
          <a:xfrm>
            <a:off x="883108" y="2888834"/>
            <a:ext cx="742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solidFill>
                  <a:schemeClr val="accent5"/>
                </a:solidFill>
                <a:latin typeface="Righteous"/>
                <a:sym typeface="Righteous"/>
              </a:rPr>
              <a:t>NTNU</a:t>
            </a:r>
          </a:p>
          <a:p>
            <a:pPr algn="ctr"/>
            <a:r>
              <a:rPr lang="en-US" altLang="zh-TW" sz="1800" dirty="0">
                <a:solidFill>
                  <a:schemeClr val="accent5"/>
                </a:solidFill>
                <a:latin typeface="Righteous"/>
                <a:sym typeface="Righteous"/>
              </a:rPr>
              <a:t>7-11</a:t>
            </a:r>
            <a:endParaRPr lang="zh-TW" altLang="en-US" sz="1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CC95581-5DCC-F64F-82E1-ADB1E097FF4D}"/>
              </a:ext>
            </a:extLst>
          </p:cNvPr>
          <p:cNvSpPr/>
          <p:nvPr/>
        </p:nvSpPr>
        <p:spPr>
          <a:xfrm>
            <a:off x="1908395" y="2888833"/>
            <a:ext cx="1179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 err="1">
                <a:solidFill>
                  <a:schemeClr val="accent5"/>
                </a:solidFill>
                <a:latin typeface="Righteous"/>
                <a:sym typeface="Righteous"/>
              </a:rPr>
              <a:t>Gongguan</a:t>
            </a:r>
            <a:r>
              <a:rPr lang="en-US" altLang="zh-TW" sz="1800" dirty="0">
                <a:solidFill>
                  <a:schemeClr val="accent5"/>
                </a:solidFill>
                <a:latin typeface="Righteous"/>
                <a:sym typeface="Righteous"/>
              </a:rPr>
              <a:t> MRT</a:t>
            </a:r>
            <a:endParaRPr lang="zh-TW" altLang="en-US" sz="18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32176D1-6068-AD47-AA3E-E6D101BAA3D1}"/>
              </a:ext>
            </a:extLst>
          </p:cNvPr>
          <p:cNvSpPr/>
          <p:nvPr/>
        </p:nvSpPr>
        <p:spPr>
          <a:xfrm>
            <a:off x="3258868" y="2888832"/>
            <a:ext cx="96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chemeClr val="accent5"/>
                </a:solidFill>
                <a:latin typeface="Righteous"/>
                <a:sym typeface="Righteous"/>
              </a:rPr>
              <a:t>Taipei 101</a:t>
            </a:r>
            <a:endParaRPr lang="zh-TW" altLang="en-US" sz="18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01AFA8-5355-8649-8A02-EADD058FCED2}"/>
              </a:ext>
            </a:extLst>
          </p:cNvPr>
          <p:cNvSpPr/>
          <p:nvPr/>
        </p:nvSpPr>
        <p:spPr>
          <a:xfrm>
            <a:off x="756470" y="3588506"/>
            <a:ext cx="995785" cy="830997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sz="1600" dirty="0">
                <a:solidFill>
                  <a:schemeClr val="accent5"/>
                </a:solidFill>
                <a:latin typeface="Righteous"/>
                <a:sym typeface="Righteous"/>
              </a:rPr>
              <a:t>Individual</a:t>
            </a:r>
          </a:p>
          <a:p>
            <a:pPr algn="ctr"/>
            <a:r>
              <a:rPr lang="en-US" altLang="zh-TW" sz="1600" dirty="0">
                <a:solidFill>
                  <a:schemeClr val="accent5"/>
                </a:solidFill>
                <a:latin typeface="Righteous"/>
                <a:sym typeface="Righteous"/>
              </a:rPr>
              <a:t>POI</a:t>
            </a:r>
          </a:p>
          <a:p>
            <a:pPr algn="ctr"/>
            <a:r>
              <a:rPr lang="en-US" altLang="zh-TW" sz="1600" dirty="0">
                <a:solidFill>
                  <a:schemeClr val="accent5"/>
                </a:solidFill>
                <a:latin typeface="Righteous"/>
                <a:sym typeface="Righteous"/>
              </a:rPr>
              <a:t>(certain)</a:t>
            </a:r>
            <a:endParaRPr lang="zh-TW" altLang="en-US" sz="16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D1F5274-C435-4942-84A2-C0982494BDD0}"/>
              </a:ext>
            </a:extLst>
          </p:cNvPr>
          <p:cNvSpPr/>
          <p:nvPr/>
        </p:nvSpPr>
        <p:spPr>
          <a:xfrm>
            <a:off x="2000444" y="3588505"/>
            <a:ext cx="995785" cy="830997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sz="1600" dirty="0">
                <a:solidFill>
                  <a:schemeClr val="accent5"/>
                </a:solidFill>
                <a:latin typeface="Righteous"/>
                <a:sym typeface="Righteous"/>
              </a:rPr>
              <a:t>Individual</a:t>
            </a:r>
          </a:p>
          <a:p>
            <a:pPr algn="ctr"/>
            <a:r>
              <a:rPr lang="en-US" altLang="zh-TW" sz="1600" dirty="0">
                <a:solidFill>
                  <a:schemeClr val="accent5"/>
                </a:solidFill>
                <a:latin typeface="Righteous"/>
                <a:sym typeface="Righteous"/>
              </a:rPr>
              <a:t>POI</a:t>
            </a:r>
          </a:p>
          <a:p>
            <a:pPr algn="ctr"/>
            <a:r>
              <a:rPr lang="en-US" altLang="zh-TW" sz="1600" dirty="0">
                <a:solidFill>
                  <a:schemeClr val="accent5"/>
                </a:solidFill>
                <a:latin typeface="Righteous"/>
                <a:sym typeface="Righteous"/>
              </a:rPr>
              <a:t>(certain)</a:t>
            </a:r>
            <a:endParaRPr lang="zh-TW" altLang="en-US" sz="16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1B3A970-E179-DB47-A8B2-94C78B7DD094}"/>
              </a:ext>
            </a:extLst>
          </p:cNvPr>
          <p:cNvSpPr/>
          <p:nvPr/>
        </p:nvSpPr>
        <p:spPr>
          <a:xfrm>
            <a:off x="3189111" y="3588505"/>
            <a:ext cx="110639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sz="1600" dirty="0">
                <a:solidFill>
                  <a:schemeClr val="accent5"/>
                </a:solidFill>
                <a:latin typeface="Righteous"/>
                <a:sym typeface="Righteous"/>
              </a:rPr>
              <a:t>Collective</a:t>
            </a:r>
          </a:p>
          <a:p>
            <a:pPr algn="ctr"/>
            <a:r>
              <a:rPr lang="en-US" altLang="zh-TW" sz="1600" dirty="0">
                <a:solidFill>
                  <a:schemeClr val="accent5"/>
                </a:solidFill>
                <a:latin typeface="Righteous"/>
                <a:sym typeface="Righteous"/>
              </a:rPr>
              <a:t>POI</a:t>
            </a:r>
          </a:p>
          <a:p>
            <a:pPr algn="ctr"/>
            <a:r>
              <a:rPr lang="en-US" altLang="zh-TW" sz="1600" dirty="0">
                <a:solidFill>
                  <a:schemeClr val="accent5"/>
                </a:solidFill>
                <a:latin typeface="Righteous"/>
                <a:sym typeface="Righteous"/>
              </a:rPr>
              <a:t>(uncertain)</a:t>
            </a:r>
            <a:endParaRPr lang="zh-TW" altLang="en-US" sz="16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21A2655-2342-A143-910C-8395554C91FA}"/>
              </a:ext>
            </a:extLst>
          </p:cNvPr>
          <p:cNvSpPr/>
          <p:nvPr/>
        </p:nvSpPr>
        <p:spPr>
          <a:xfrm>
            <a:off x="2690316" y="4472844"/>
            <a:ext cx="210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err="1">
                <a:solidFill>
                  <a:schemeClr val="accent5"/>
                </a:solidFill>
                <a:latin typeface="Righteous"/>
                <a:sym typeface="Righteous"/>
              </a:rPr>
              <a:t>EnTie</a:t>
            </a:r>
            <a:r>
              <a:rPr lang="en-US" altLang="zh-TW" dirty="0">
                <a:solidFill>
                  <a:schemeClr val="accent5"/>
                </a:solidFill>
                <a:latin typeface="Righteous"/>
                <a:sym typeface="Righteous"/>
              </a:rPr>
              <a:t> Bank, Google, Starbucks, </a:t>
            </a:r>
            <a:r>
              <a:rPr lang="en-US" altLang="zh-TW" dirty="0">
                <a:solidFill>
                  <a:srgbClr val="FF0000"/>
                </a:solidFill>
                <a:latin typeface="Righteous"/>
                <a:sym typeface="Righteous"/>
              </a:rPr>
              <a:t>Din Tai Fung</a:t>
            </a:r>
            <a:r>
              <a:rPr lang="en-US" altLang="zh-TW" dirty="0">
                <a:solidFill>
                  <a:schemeClr val="accent5"/>
                </a:solidFill>
                <a:latin typeface="Righteous"/>
                <a:sym typeface="Righteous"/>
              </a:rPr>
              <a:t>, …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63DDCBA9-40EE-8F49-A7B0-201114F36410}"/>
              </a:ext>
            </a:extLst>
          </p:cNvPr>
          <p:cNvSpPr/>
          <p:nvPr/>
        </p:nvSpPr>
        <p:spPr>
          <a:xfrm>
            <a:off x="4926899" y="2349781"/>
            <a:ext cx="403412" cy="412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AF453A9E-C795-954C-AFFE-882C91F3CEC5}"/>
              </a:ext>
            </a:extLst>
          </p:cNvPr>
          <p:cNvSpPr/>
          <p:nvPr/>
        </p:nvSpPr>
        <p:spPr>
          <a:xfrm>
            <a:off x="6170871" y="2349781"/>
            <a:ext cx="403412" cy="412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弧形向下箭號 39">
            <a:extLst>
              <a:ext uri="{FF2B5EF4-FFF2-40B4-BE49-F238E27FC236}">
                <a16:creationId xmlns:a16="http://schemas.microsoft.com/office/drawing/2014/main" id="{ADAC4D3A-ECDF-F947-B221-004A4444F29F}"/>
              </a:ext>
            </a:extLst>
          </p:cNvPr>
          <p:cNvSpPr/>
          <p:nvPr/>
        </p:nvSpPr>
        <p:spPr>
          <a:xfrm>
            <a:off x="5461835" y="2024956"/>
            <a:ext cx="641603" cy="1972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6FE19F5-EB40-384E-8C2C-BF8D356762EB}"/>
              </a:ext>
            </a:extLst>
          </p:cNvPr>
          <p:cNvSpPr/>
          <p:nvPr/>
        </p:nvSpPr>
        <p:spPr>
          <a:xfrm>
            <a:off x="4757349" y="2898338"/>
            <a:ext cx="742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solidFill>
                  <a:schemeClr val="accent5"/>
                </a:solidFill>
                <a:latin typeface="Righteous"/>
                <a:sym typeface="Righteous"/>
              </a:rPr>
              <a:t>NTNU</a:t>
            </a:r>
          </a:p>
          <a:p>
            <a:pPr algn="ctr"/>
            <a:r>
              <a:rPr lang="en-US" altLang="zh-TW" sz="1800" dirty="0">
                <a:solidFill>
                  <a:schemeClr val="accent5"/>
                </a:solidFill>
                <a:latin typeface="Righteous"/>
                <a:sym typeface="Righteous"/>
              </a:rPr>
              <a:t>7-11</a:t>
            </a:r>
            <a:endParaRPr lang="zh-TW" altLang="en-US" sz="1800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C03E89B-613D-3347-B45C-5BE0CCEA2033}"/>
              </a:ext>
            </a:extLst>
          </p:cNvPr>
          <p:cNvSpPr/>
          <p:nvPr/>
        </p:nvSpPr>
        <p:spPr>
          <a:xfrm>
            <a:off x="5782636" y="2898337"/>
            <a:ext cx="1179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 err="1">
                <a:solidFill>
                  <a:schemeClr val="accent5"/>
                </a:solidFill>
                <a:latin typeface="Righteous"/>
                <a:sym typeface="Righteous"/>
              </a:rPr>
              <a:t>Gongguan</a:t>
            </a:r>
            <a:r>
              <a:rPr lang="en-US" altLang="zh-TW" sz="1800" dirty="0">
                <a:solidFill>
                  <a:schemeClr val="accent5"/>
                </a:solidFill>
                <a:latin typeface="Righteous"/>
                <a:sym typeface="Righteous"/>
              </a:rPr>
              <a:t> MRT</a:t>
            </a:r>
            <a:endParaRPr lang="zh-TW" altLang="en-US" sz="1800" dirty="0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4D85411D-F19D-7D4A-9D1E-4E0E7DC654EF}"/>
              </a:ext>
            </a:extLst>
          </p:cNvPr>
          <p:cNvSpPr/>
          <p:nvPr/>
        </p:nvSpPr>
        <p:spPr>
          <a:xfrm>
            <a:off x="7403329" y="2340276"/>
            <a:ext cx="403412" cy="412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7" name="弧形向下箭號 46">
            <a:extLst>
              <a:ext uri="{FF2B5EF4-FFF2-40B4-BE49-F238E27FC236}">
                <a16:creationId xmlns:a16="http://schemas.microsoft.com/office/drawing/2014/main" id="{567289C4-DC3F-8543-8FCB-F2BE5ABD26E0}"/>
              </a:ext>
            </a:extLst>
          </p:cNvPr>
          <p:cNvSpPr/>
          <p:nvPr/>
        </p:nvSpPr>
        <p:spPr>
          <a:xfrm>
            <a:off x="6761726" y="2010216"/>
            <a:ext cx="641603" cy="1972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498D42C-D67B-0845-B30B-E4700DE15EF9}"/>
              </a:ext>
            </a:extLst>
          </p:cNvPr>
          <p:cNvSpPr/>
          <p:nvPr/>
        </p:nvSpPr>
        <p:spPr>
          <a:xfrm>
            <a:off x="6852469" y="3074887"/>
            <a:ext cx="1529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rgbClr val="FF0000"/>
                </a:solidFill>
                <a:latin typeface="Righteous"/>
                <a:sym typeface="Righteous"/>
              </a:rPr>
              <a:t>Din Tai Fung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50" name="弧形向下箭號 49">
            <a:extLst>
              <a:ext uri="{FF2B5EF4-FFF2-40B4-BE49-F238E27FC236}">
                <a16:creationId xmlns:a16="http://schemas.microsoft.com/office/drawing/2014/main" id="{3DBDADB1-DD5B-3245-87E8-5C5A59147290}"/>
              </a:ext>
            </a:extLst>
          </p:cNvPr>
          <p:cNvSpPr/>
          <p:nvPr/>
        </p:nvSpPr>
        <p:spPr>
          <a:xfrm>
            <a:off x="4185872" y="2010216"/>
            <a:ext cx="641603" cy="1972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51" name="Google Shape;291;p31">
            <a:extLst>
              <a:ext uri="{FF2B5EF4-FFF2-40B4-BE49-F238E27FC236}">
                <a16:creationId xmlns:a16="http://schemas.microsoft.com/office/drawing/2014/main" id="{FDB173A1-6C27-7440-9E30-558F65334CA4}"/>
              </a:ext>
            </a:extLst>
          </p:cNvPr>
          <p:cNvSpPr txBox="1">
            <a:spLocks/>
          </p:cNvSpPr>
          <p:nvPr/>
        </p:nvSpPr>
        <p:spPr>
          <a:xfrm>
            <a:off x="685050" y="1319180"/>
            <a:ext cx="7696950" cy="482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Righteous"/>
                <a:sym typeface="Righteous"/>
              </a:rPr>
              <a:t>Next </a:t>
            </a:r>
            <a:r>
              <a:rPr lang="en-US" sz="2000" dirty="0">
                <a:solidFill>
                  <a:srgbClr val="FF0000"/>
                </a:solidFill>
                <a:latin typeface="Righteous"/>
                <a:sym typeface="Righteous"/>
              </a:rPr>
              <a:t>Precise Individual </a:t>
            </a:r>
            <a:r>
              <a:rPr lang="en-US" sz="2000" dirty="0">
                <a:solidFill>
                  <a:schemeClr val="accent5"/>
                </a:solidFill>
                <a:latin typeface="Righteous"/>
                <a:sym typeface="Righteous"/>
              </a:rPr>
              <a:t>Point-of-Interest(POI) Recommendation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EC90439-167F-1340-AFAA-1617035406E5}"/>
              </a:ext>
            </a:extLst>
          </p:cNvPr>
          <p:cNvSpPr txBox="1"/>
          <p:nvPr/>
        </p:nvSpPr>
        <p:spPr>
          <a:xfrm>
            <a:off x="8718698" y="4763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50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/>
      <p:bldP spid="17" grpId="0"/>
      <p:bldP spid="18" grpId="0"/>
      <p:bldP spid="21" grpId="0" animBg="1"/>
      <p:bldP spid="22" grpId="0" animBg="1"/>
      <p:bldP spid="23" grpId="0" animBg="1"/>
      <p:bldP spid="24" grpId="0"/>
      <p:bldP spid="38" grpId="0" animBg="1"/>
      <p:bldP spid="39" grpId="0" animBg="1"/>
      <p:bldP spid="40" grpId="0" animBg="1"/>
      <p:bldP spid="43" grpId="0"/>
      <p:bldP spid="44" grpId="0"/>
      <p:bldP spid="46" grpId="0" animBg="1"/>
      <p:bldP spid="47" grpId="0" animBg="1"/>
      <p:bldP spid="48" grpId="0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43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4207200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Definition</a:t>
            </a:r>
            <a:endParaRPr dirty="0"/>
          </a:p>
        </p:txBody>
      </p:sp>
      <p:cxnSp>
        <p:nvCxnSpPr>
          <p:cNvPr id="2121" name="Google Shape;2121;p43"/>
          <p:cNvCxnSpPr/>
          <p:nvPr/>
        </p:nvCxnSpPr>
        <p:spPr>
          <a:xfrm rot="10800000">
            <a:off x="-500050" y="967375"/>
            <a:ext cx="30666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橢圓 37">
            <a:extLst>
              <a:ext uri="{FF2B5EF4-FFF2-40B4-BE49-F238E27FC236}">
                <a16:creationId xmlns:a16="http://schemas.microsoft.com/office/drawing/2014/main" id="{D3C1E8CF-0320-DD4A-A8AE-C0C894629975}"/>
              </a:ext>
            </a:extLst>
          </p:cNvPr>
          <p:cNvSpPr/>
          <p:nvPr/>
        </p:nvSpPr>
        <p:spPr>
          <a:xfrm>
            <a:off x="5454873" y="1434554"/>
            <a:ext cx="307313" cy="3612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83A855BA-14E9-034D-9B4D-E1E383AF82CB}"/>
              </a:ext>
            </a:extLst>
          </p:cNvPr>
          <p:cNvSpPr/>
          <p:nvPr/>
        </p:nvSpPr>
        <p:spPr>
          <a:xfrm>
            <a:off x="4381616" y="1434554"/>
            <a:ext cx="307313" cy="3612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2F018911-1656-1E4F-845B-0163F17BA360}"/>
              </a:ext>
            </a:extLst>
          </p:cNvPr>
          <p:cNvSpPr/>
          <p:nvPr/>
        </p:nvSpPr>
        <p:spPr>
          <a:xfrm>
            <a:off x="3343061" y="1434554"/>
            <a:ext cx="307313" cy="3612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E50B5EA-531F-0B41-ABC7-8DD506967670}"/>
                  </a:ext>
                </a:extLst>
              </p:cNvPr>
              <p:cNvSpPr/>
              <p:nvPr/>
            </p:nvSpPr>
            <p:spPr>
              <a:xfrm>
                <a:off x="3284126" y="1968579"/>
                <a:ext cx="492955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E50B5EA-531F-0B41-ABC7-8DD506967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126" y="1968579"/>
                <a:ext cx="492955" cy="396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943DD465-961F-B745-ABFB-DACE7A72D959}"/>
                  </a:ext>
                </a:extLst>
              </p:cNvPr>
              <p:cNvSpPr/>
              <p:nvPr/>
            </p:nvSpPr>
            <p:spPr>
              <a:xfrm>
                <a:off x="4318283" y="1964291"/>
                <a:ext cx="492955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943DD465-961F-B745-ABFB-DACE7A72D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283" y="1964291"/>
                <a:ext cx="492955" cy="396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D37D0E99-4478-6B48-A952-0110F3CF8484}"/>
                  </a:ext>
                </a:extLst>
              </p:cNvPr>
              <p:cNvSpPr/>
              <p:nvPr/>
            </p:nvSpPr>
            <p:spPr>
              <a:xfrm>
                <a:off x="5394970" y="1964291"/>
                <a:ext cx="492955" cy="3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D37D0E99-4478-6B48-A952-0110F3CF8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70" y="1964291"/>
                <a:ext cx="492955" cy="397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BC6319F-0951-ED47-8D86-79709D2DBB4C}"/>
                  </a:ext>
                </a:extLst>
              </p:cNvPr>
              <p:cNvSpPr/>
              <p:nvPr/>
            </p:nvSpPr>
            <p:spPr>
              <a:xfrm>
                <a:off x="3259952" y="2372721"/>
                <a:ext cx="553998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BC6319F-0951-ED47-8D86-79709D2DB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952" y="2372721"/>
                <a:ext cx="553998" cy="39651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B75C751-0D41-E849-8AAA-7936D88E843E}"/>
                  </a:ext>
                </a:extLst>
              </p:cNvPr>
              <p:cNvSpPr/>
              <p:nvPr/>
            </p:nvSpPr>
            <p:spPr>
              <a:xfrm>
                <a:off x="4269937" y="2372685"/>
                <a:ext cx="553998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B75C751-0D41-E849-8AAA-7936D88E8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937" y="2372685"/>
                <a:ext cx="553998" cy="396519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F12E2C4-2560-CD4B-90D4-C1B3710683EB}"/>
                  </a:ext>
                </a:extLst>
              </p:cNvPr>
              <p:cNvSpPr/>
              <p:nvPr/>
            </p:nvSpPr>
            <p:spPr>
              <a:xfrm>
                <a:off x="5370796" y="2393313"/>
                <a:ext cx="553998" cy="3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F12E2C4-2560-CD4B-90D4-C1B371068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796" y="2393313"/>
                <a:ext cx="553998" cy="397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3885;p49">
                <a:extLst>
                  <a:ext uri="{FF2B5EF4-FFF2-40B4-BE49-F238E27FC236}">
                    <a16:creationId xmlns:a16="http://schemas.microsoft.com/office/drawing/2014/main" id="{8AAE78BA-3D23-F046-874D-CE142B3913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9297" y="2079053"/>
                <a:ext cx="430655" cy="45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chemeClr val="accent5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Google Shape;3885;p49">
                <a:extLst>
                  <a:ext uri="{FF2B5EF4-FFF2-40B4-BE49-F238E27FC236}">
                    <a16:creationId xmlns:a16="http://schemas.microsoft.com/office/drawing/2014/main" id="{8AAE78BA-3D23-F046-874D-CE142B39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297" y="2079053"/>
                <a:ext cx="430655" cy="4581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圓角矩形 46">
            <a:extLst>
              <a:ext uri="{FF2B5EF4-FFF2-40B4-BE49-F238E27FC236}">
                <a16:creationId xmlns:a16="http://schemas.microsoft.com/office/drawing/2014/main" id="{2788FA79-433E-1448-B324-F0176EA9BF22}"/>
              </a:ext>
            </a:extLst>
          </p:cNvPr>
          <p:cNvSpPr/>
          <p:nvPr/>
        </p:nvSpPr>
        <p:spPr>
          <a:xfrm>
            <a:off x="3308240" y="1893373"/>
            <a:ext cx="468841" cy="89774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3885;p49">
                <a:extLst>
                  <a:ext uri="{FF2B5EF4-FFF2-40B4-BE49-F238E27FC236}">
                    <a16:creationId xmlns:a16="http://schemas.microsoft.com/office/drawing/2014/main" id="{1FA81A68-2055-F746-A5F2-296BE3AF67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9340" y="2109494"/>
                <a:ext cx="430655" cy="45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chemeClr val="accent5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  <m:sup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Google Shape;3885;p49">
                <a:extLst>
                  <a:ext uri="{FF2B5EF4-FFF2-40B4-BE49-F238E27FC236}">
                    <a16:creationId xmlns:a16="http://schemas.microsoft.com/office/drawing/2014/main" id="{1FA81A68-2055-F746-A5F2-296BE3AF6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340" y="2109494"/>
                <a:ext cx="430655" cy="4581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圓角矩形 51">
            <a:extLst>
              <a:ext uri="{FF2B5EF4-FFF2-40B4-BE49-F238E27FC236}">
                <a16:creationId xmlns:a16="http://schemas.microsoft.com/office/drawing/2014/main" id="{62BC2C59-27CC-E14D-AFFA-89E6EDF07DA5}"/>
              </a:ext>
            </a:extLst>
          </p:cNvPr>
          <p:cNvSpPr/>
          <p:nvPr/>
        </p:nvSpPr>
        <p:spPr>
          <a:xfrm>
            <a:off x="4318283" y="1923814"/>
            <a:ext cx="468841" cy="89774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Google Shape;3885;p49">
                <a:extLst>
                  <a:ext uri="{FF2B5EF4-FFF2-40B4-BE49-F238E27FC236}">
                    <a16:creationId xmlns:a16="http://schemas.microsoft.com/office/drawing/2014/main" id="{0B4964F7-99FD-5144-81F4-8E2ECB19F1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5967" y="2109494"/>
                <a:ext cx="430655" cy="45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chemeClr val="accent5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sub>
                      <m:sup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Google Shape;3885;p49">
                <a:extLst>
                  <a:ext uri="{FF2B5EF4-FFF2-40B4-BE49-F238E27FC236}">
                    <a16:creationId xmlns:a16="http://schemas.microsoft.com/office/drawing/2014/main" id="{0B4964F7-99FD-5144-81F4-8E2ECB19F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967" y="2109494"/>
                <a:ext cx="430655" cy="4581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圓角矩形 53">
            <a:extLst>
              <a:ext uri="{FF2B5EF4-FFF2-40B4-BE49-F238E27FC236}">
                <a16:creationId xmlns:a16="http://schemas.microsoft.com/office/drawing/2014/main" id="{68CA3CBB-0926-F84D-A673-7D375B40C3BF}"/>
              </a:ext>
            </a:extLst>
          </p:cNvPr>
          <p:cNvSpPr/>
          <p:nvPr/>
        </p:nvSpPr>
        <p:spPr>
          <a:xfrm>
            <a:off x="5394910" y="1923814"/>
            <a:ext cx="468841" cy="89774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16338E1-9028-D54A-9067-3D95DD4136DD}"/>
                  </a:ext>
                </a:extLst>
              </p:cNvPr>
              <p:cNvSpPr/>
              <p:nvPr/>
            </p:nvSpPr>
            <p:spPr>
              <a:xfrm>
                <a:off x="3284126" y="2946208"/>
                <a:ext cx="520975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16338E1-9028-D54A-9067-3D95DD413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126" y="2946208"/>
                <a:ext cx="520975" cy="3965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9C49935-3B3A-C848-A9A7-3AA2447FFB8A}"/>
                  </a:ext>
                </a:extLst>
              </p:cNvPr>
              <p:cNvSpPr/>
              <p:nvPr/>
            </p:nvSpPr>
            <p:spPr>
              <a:xfrm>
                <a:off x="3284126" y="3373492"/>
                <a:ext cx="543675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9C49935-3B3A-C848-A9A7-3AA2447FF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126" y="3373492"/>
                <a:ext cx="543675" cy="396519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2466118-0FB6-1D4D-B1B1-F389FFE7B31A}"/>
                  </a:ext>
                </a:extLst>
              </p:cNvPr>
              <p:cNvSpPr/>
              <p:nvPr/>
            </p:nvSpPr>
            <p:spPr>
              <a:xfrm>
                <a:off x="3306567" y="3868907"/>
                <a:ext cx="4745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2466118-0FB6-1D4D-B1B1-F389FFE7B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567" y="3868907"/>
                <a:ext cx="474552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圓角矩形 54">
            <a:extLst>
              <a:ext uri="{FF2B5EF4-FFF2-40B4-BE49-F238E27FC236}">
                <a16:creationId xmlns:a16="http://schemas.microsoft.com/office/drawing/2014/main" id="{196AA938-70D8-4248-9FFB-EE63AAE32E0F}"/>
              </a:ext>
            </a:extLst>
          </p:cNvPr>
          <p:cNvSpPr/>
          <p:nvPr/>
        </p:nvSpPr>
        <p:spPr>
          <a:xfrm>
            <a:off x="3306567" y="2910731"/>
            <a:ext cx="490093" cy="1427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Google Shape;3885;p49">
                <a:extLst>
                  <a:ext uri="{FF2B5EF4-FFF2-40B4-BE49-F238E27FC236}">
                    <a16:creationId xmlns:a16="http://schemas.microsoft.com/office/drawing/2014/main" id="{8D22B2CB-D430-9441-A7FA-ECF186B33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2330" y="3384995"/>
                <a:ext cx="430655" cy="45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chemeClr val="accent5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Google Shape;3885;p49">
                <a:extLst>
                  <a:ext uri="{FF2B5EF4-FFF2-40B4-BE49-F238E27FC236}">
                    <a16:creationId xmlns:a16="http://schemas.microsoft.com/office/drawing/2014/main" id="{8D22B2CB-D430-9441-A7FA-ECF186B33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330" y="3384995"/>
                <a:ext cx="430655" cy="458100"/>
              </a:xfrm>
              <a:prstGeom prst="rect">
                <a:avLst/>
              </a:prstGeom>
              <a:blipFill>
                <a:blip r:embed="rId15"/>
                <a:stretch>
                  <a:fillRect r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4DE56682-6CFA-014C-BEB6-31D1D76A8A56}"/>
                  </a:ext>
                </a:extLst>
              </p:cNvPr>
              <p:cNvSpPr/>
              <p:nvPr/>
            </p:nvSpPr>
            <p:spPr>
              <a:xfrm>
                <a:off x="4323189" y="2961159"/>
                <a:ext cx="520976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4DE56682-6CFA-014C-BEB6-31D1D76A8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189" y="2961159"/>
                <a:ext cx="520976" cy="39651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1528A73D-BCAE-384E-9A4A-DD1F45B3F559}"/>
                  </a:ext>
                </a:extLst>
              </p:cNvPr>
              <p:cNvSpPr/>
              <p:nvPr/>
            </p:nvSpPr>
            <p:spPr>
              <a:xfrm>
                <a:off x="4300748" y="3398706"/>
                <a:ext cx="543675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1528A73D-BCAE-384E-9A4A-DD1F45B3F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48" y="3398706"/>
                <a:ext cx="543675" cy="3965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F1CADDC2-2F38-5947-8F54-D9D6AC10F5F3}"/>
                  </a:ext>
                </a:extLst>
              </p:cNvPr>
              <p:cNvSpPr/>
              <p:nvPr/>
            </p:nvSpPr>
            <p:spPr>
              <a:xfrm>
                <a:off x="4323189" y="3894121"/>
                <a:ext cx="4745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F1CADDC2-2F38-5947-8F54-D9D6AC10F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189" y="3894121"/>
                <a:ext cx="474552" cy="369332"/>
              </a:xfrm>
              <a:prstGeom prst="rect">
                <a:avLst/>
              </a:prstGeom>
              <a:blipFill>
                <a:blip r:embed="rId1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圓角矩形 61">
            <a:extLst>
              <a:ext uri="{FF2B5EF4-FFF2-40B4-BE49-F238E27FC236}">
                <a16:creationId xmlns:a16="http://schemas.microsoft.com/office/drawing/2014/main" id="{CD405BE8-6575-2049-B59D-39D1AD725ED1}"/>
              </a:ext>
            </a:extLst>
          </p:cNvPr>
          <p:cNvSpPr/>
          <p:nvPr/>
        </p:nvSpPr>
        <p:spPr>
          <a:xfrm>
            <a:off x="4323189" y="2935945"/>
            <a:ext cx="490093" cy="1427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Google Shape;3885;p49">
                <a:extLst>
                  <a:ext uri="{FF2B5EF4-FFF2-40B4-BE49-F238E27FC236}">
                    <a16:creationId xmlns:a16="http://schemas.microsoft.com/office/drawing/2014/main" id="{50ABE4E8-14A2-C84F-84EC-26EE728D92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8952" y="3410209"/>
                <a:ext cx="430655" cy="45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chemeClr val="accent5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  <m:sup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3" name="Google Shape;3885;p49">
                <a:extLst>
                  <a:ext uri="{FF2B5EF4-FFF2-40B4-BE49-F238E27FC236}">
                    <a16:creationId xmlns:a16="http://schemas.microsoft.com/office/drawing/2014/main" id="{50ABE4E8-14A2-C84F-84EC-26EE728D9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952" y="3410209"/>
                <a:ext cx="430655" cy="458100"/>
              </a:xfrm>
              <a:prstGeom prst="rect">
                <a:avLst/>
              </a:prstGeom>
              <a:blipFill>
                <a:blip r:embed="rId19"/>
                <a:stretch>
                  <a:fillRect r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1F81077C-1C43-6C4A-9DB8-F8E51EF59493}"/>
                  </a:ext>
                </a:extLst>
              </p:cNvPr>
              <p:cNvSpPr/>
              <p:nvPr/>
            </p:nvSpPr>
            <p:spPr>
              <a:xfrm>
                <a:off x="5376487" y="2972411"/>
                <a:ext cx="520976" cy="3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1F81077C-1C43-6C4A-9DB8-F8E51EF59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487" y="2972411"/>
                <a:ext cx="520976" cy="39780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75917C5D-F988-BD4B-80EA-01247D69F8A1}"/>
                  </a:ext>
                </a:extLst>
              </p:cNvPr>
              <p:cNvSpPr/>
              <p:nvPr/>
            </p:nvSpPr>
            <p:spPr>
              <a:xfrm>
                <a:off x="5354046" y="3409958"/>
                <a:ext cx="543675" cy="3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75917C5D-F988-BD4B-80EA-01247D69F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046" y="3409958"/>
                <a:ext cx="543675" cy="39780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A4FAA66-93E6-8144-9FFD-2C692331229E}"/>
                  </a:ext>
                </a:extLst>
              </p:cNvPr>
              <p:cNvSpPr/>
              <p:nvPr/>
            </p:nvSpPr>
            <p:spPr>
              <a:xfrm>
                <a:off x="5376487" y="3905373"/>
                <a:ext cx="4745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A4FAA66-93E6-8144-9FFD-2C6923312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487" y="3905373"/>
                <a:ext cx="47455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圓角矩形 66">
            <a:extLst>
              <a:ext uri="{FF2B5EF4-FFF2-40B4-BE49-F238E27FC236}">
                <a16:creationId xmlns:a16="http://schemas.microsoft.com/office/drawing/2014/main" id="{46E5B763-AD0A-1D47-AFDF-274855689DA4}"/>
              </a:ext>
            </a:extLst>
          </p:cNvPr>
          <p:cNvSpPr/>
          <p:nvPr/>
        </p:nvSpPr>
        <p:spPr>
          <a:xfrm>
            <a:off x="5376487" y="2947197"/>
            <a:ext cx="490093" cy="1427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Google Shape;3885;p49">
                <a:extLst>
                  <a:ext uri="{FF2B5EF4-FFF2-40B4-BE49-F238E27FC236}">
                    <a16:creationId xmlns:a16="http://schemas.microsoft.com/office/drawing/2014/main" id="{1D33E343-B127-5649-B14D-B724A0BE82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2250" y="3421461"/>
                <a:ext cx="430655" cy="45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Righteous"/>
                  <a:buNone/>
                  <a:defRPr sz="2800" b="0" i="0" u="none" strike="noStrike" cap="none">
                    <a:solidFill>
                      <a:schemeClr val="accent5"/>
                    </a:solidFill>
                    <a:latin typeface="Righteous"/>
                    <a:ea typeface="Righteous"/>
                    <a:cs typeface="Righteous"/>
                    <a:sym typeface="Righteou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800"/>
                  <a:buFont typeface="Advent Pro"/>
                  <a:buNone/>
                  <a:defRPr sz="2800" b="1" i="0" u="none" strike="noStrike" cap="none">
                    <a:solidFill>
                      <a:schemeClr val="accent5"/>
                    </a:solidFill>
                    <a:latin typeface="Advent Pro"/>
                    <a:ea typeface="Advent Pro"/>
                    <a:cs typeface="Advent Pro"/>
                    <a:sym typeface="Advent Pro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sub>
                      <m:sup>
                        <m:r>
                          <a:rPr lang="en-US" altLang="zh-TW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Google Shape;3885;p49">
                <a:extLst>
                  <a:ext uri="{FF2B5EF4-FFF2-40B4-BE49-F238E27FC236}">
                    <a16:creationId xmlns:a16="http://schemas.microsoft.com/office/drawing/2014/main" id="{1D33E343-B127-5649-B14D-B724A0BE8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250" y="3421461"/>
                <a:ext cx="430655" cy="458100"/>
              </a:xfrm>
              <a:prstGeom prst="rect">
                <a:avLst/>
              </a:prstGeom>
              <a:blipFill>
                <a:blip r:embed="rId23"/>
                <a:stretch>
                  <a:fillRect r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弧形向下箭號 68">
            <a:extLst>
              <a:ext uri="{FF2B5EF4-FFF2-40B4-BE49-F238E27FC236}">
                <a16:creationId xmlns:a16="http://schemas.microsoft.com/office/drawing/2014/main" id="{B85A9B6C-7F1B-354B-B2D5-DACC521BBDFF}"/>
              </a:ext>
            </a:extLst>
          </p:cNvPr>
          <p:cNvSpPr/>
          <p:nvPr/>
        </p:nvSpPr>
        <p:spPr>
          <a:xfrm>
            <a:off x="3733477" y="1176230"/>
            <a:ext cx="641603" cy="197224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70" name="弧形向下箭號 69">
            <a:extLst>
              <a:ext uri="{FF2B5EF4-FFF2-40B4-BE49-F238E27FC236}">
                <a16:creationId xmlns:a16="http://schemas.microsoft.com/office/drawing/2014/main" id="{7D0B01D5-1452-3948-8672-0B45F7DFB1E7}"/>
              </a:ext>
            </a:extLst>
          </p:cNvPr>
          <p:cNvSpPr/>
          <p:nvPr/>
        </p:nvSpPr>
        <p:spPr>
          <a:xfrm>
            <a:off x="4810492" y="1175452"/>
            <a:ext cx="641603" cy="197224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E702D8F6-7E69-AA46-9877-D0BC3A900777}"/>
              </a:ext>
            </a:extLst>
          </p:cNvPr>
          <p:cNvSpPr/>
          <p:nvPr/>
        </p:nvSpPr>
        <p:spPr>
          <a:xfrm>
            <a:off x="6757275" y="1483025"/>
            <a:ext cx="307313" cy="3612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BDD8885C-3408-0B4F-A6F3-97B53040F496}"/>
                  </a:ext>
                </a:extLst>
              </p:cNvPr>
              <p:cNvSpPr txBox="1"/>
              <p:nvPr/>
            </p:nvSpPr>
            <p:spPr>
              <a:xfrm>
                <a:off x="6682964" y="3465860"/>
                <a:ext cx="646108" cy="3032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BDD8885C-3408-0B4F-A6F3-97B53040F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64" y="3465860"/>
                <a:ext cx="646108" cy="303288"/>
              </a:xfrm>
              <a:prstGeom prst="rect">
                <a:avLst/>
              </a:prstGeom>
              <a:blipFill>
                <a:blip r:embed="rId2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BFACCC62-0A8B-334D-9788-F7AFF6C7080A}"/>
                  </a:ext>
                </a:extLst>
              </p:cNvPr>
              <p:cNvSpPr txBox="1"/>
              <p:nvPr/>
            </p:nvSpPr>
            <p:spPr>
              <a:xfrm>
                <a:off x="6693575" y="2339298"/>
                <a:ext cx="607624" cy="3032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BFACCC62-0A8B-334D-9788-F7AFF6C70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575" y="2339298"/>
                <a:ext cx="607624" cy="303288"/>
              </a:xfrm>
              <a:prstGeom prst="rect">
                <a:avLst/>
              </a:prstGeom>
              <a:blipFill>
                <a:blip r:embed="rId25"/>
                <a:stretch>
                  <a:fillRect l="-2041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向下箭號 74">
            <a:extLst>
              <a:ext uri="{FF2B5EF4-FFF2-40B4-BE49-F238E27FC236}">
                <a16:creationId xmlns:a16="http://schemas.microsoft.com/office/drawing/2014/main" id="{954D175B-92A0-D340-A104-A41AC5F433FA}"/>
              </a:ext>
            </a:extLst>
          </p:cNvPr>
          <p:cNvSpPr/>
          <p:nvPr/>
        </p:nvSpPr>
        <p:spPr>
          <a:xfrm rot="16200000">
            <a:off x="6127602" y="2214652"/>
            <a:ext cx="219029" cy="468841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6" name="向下箭號 75">
            <a:extLst>
              <a:ext uri="{FF2B5EF4-FFF2-40B4-BE49-F238E27FC236}">
                <a16:creationId xmlns:a16="http://schemas.microsoft.com/office/drawing/2014/main" id="{D4561F03-C69A-FE4C-9ACB-00B948122B6C}"/>
              </a:ext>
            </a:extLst>
          </p:cNvPr>
          <p:cNvSpPr/>
          <p:nvPr/>
        </p:nvSpPr>
        <p:spPr>
          <a:xfrm rot="16200000">
            <a:off x="6130484" y="3332710"/>
            <a:ext cx="219029" cy="468841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7" name="Google Shape;3885;p49">
            <a:extLst>
              <a:ext uri="{FF2B5EF4-FFF2-40B4-BE49-F238E27FC236}">
                <a16:creationId xmlns:a16="http://schemas.microsoft.com/office/drawing/2014/main" id="{033172EB-B16C-7144-8B39-77C355FF3907}"/>
              </a:ext>
            </a:extLst>
          </p:cNvPr>
          <p:cNvSpPr txBox="1">
            <a:spLocks/>
          </p:cNvSpPr>
          <p:nvPr/>
        </p:nvSpPr>
        <p:spPr>
          <a:xfrm>
            <a:off x="856498" y="3461068"/>
            <a:ext cx="1516812" cy="3466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ighteous"/>
              <a:buNone/>
              <a:defRPr sz="2800" b="0" i="0" u="none" strike="noStrike" cap="none">
                <a:solidFill>
                  <a:schemeClr val="accent5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algn="ctr"/>
            <a:r>
              <a:rPr lang="en-US" sz="1800" b="1" dirty="0">
                <a:solidFill>
                  <a:srgbClr val="FF0000"/>
                </a:solidFill>
              </a:rPr>
              <a:t>Activity Task</a:t>
            </a:r>
          </a:p>
        </p:txBody>
      </p:sp>
      <p:sp>
        <p:nvSpPr>
          <p:cNvPr id="78" name="Google Shape;3885;p49">
            <a:extLst>
              <a:ext uri="{FF2B5EF4-FFF2-40B4-BE49-F238E27FC236}">
                <a16:creationId xmlns:a16="http://schemas.microsoft.com/office/drawing/2014/main" id="{5714F43F-0E96-7542-86AC-90CFF4375287}"/>
              </a:ext>
            </a:extLst>
          </p:cNvPr>
          <p:cNvSpPr txBox="1">
            <a:spLocks/>
          </p:cNvSpPr>
          <p:nvPr/>
        </p:nvSpPr>
        <p:spPr>
          <a:xfrm>
            <a:off x="856498" y="2165198"/>
            <a:ext cx="1516813" cy="3466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ighteous"/>
              <a:buNone/>
              <a:defRPr sz="2800" b="0" i="0" u="none" strike="noStrike" cap="none">
                <a:solidFill>
                  <a:schemeClr val="accent5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dvent Pro"/>
              <a:buNone/>
              <a:defRPr sz="2800" b="1" i="0" u="none" strike="noStrike" cap="none">
                <a:solidFill>
                  <a:schemeClr val="accent5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algn="ctr"/>
            <a:r>
              <a:rPr lang="en-US" sz="1800" b="1" dirty="0">
                <a:solidFill>
                  <a:srgbClr val="FF0000"/>
                </a:solidFill>
              </a:rPr>
              <a:t>Location Task</a:t>
            </a: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9065508F-30EE-CD47-BF24-684035CCF761}"/>
              </a:ext>
            </a:extLst>
          </p:cNvPr>
          <p:cNvSpPr txBox="1"/>
          <p:nvPr/>
        </p:nvSpPr>
        <p:spPr>
          <a:xfrm>
            <a:off x="8718698" y="4763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6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" grpId="0"/>
      <p:bldP spid="42" grpId="0"/>
      <p:bldP spid="43" grpId="0"/>
      <p:bldP spid="6" grpId="0"/>
      <p:bldP spid="7" grpId="0"/>
      <p:bldP spid="9" grpId="0"/>
      <p:bldP spid="45" grpId="0"/>
      <p:bldP spid="47" grpId="0" animBg="1"/>
      <p:bldP spid="51" grpId="0"/>
      <p:bldP spid="52" grpId="0" animBg="1"/>
      <p:bldP spid="53" grpId="0"/>
      <p:bldP spid="54" grpId="0" animBg="1"/>
      <p:bldP spid="10" grpId="0"/>
      <p:bldP spid="11" grpId="0"/>
      <p:bldP spid="12" grpId="0"/>
      <p:bldP spid="55" grpId="0" animBg="1"/>
      <p:bldP spid="58" grpId="0"/>
      <p:bldP spid="59" grpId="0"/>
      <p:bldP spid="60" grpId="0"/>
      <p:bldP spid="61" grpId="0"/>
      <p:bldP spid="62" grpId="0" animBg="1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 animBg="1"/>
      <p:bldP spid="71" grpId="0" animBg="1"/>
      <p:bldP spid="73" grpId="0"/>
      <p:bldP spid="74" grpId="0"/>
      <p:bldP spid="75" grpId="0" animBg="1"/>
      <p:bldP spid="76" grpId="0" animBg="1"/>
      <p:bldP spid="77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4904400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Framework</a:t>
            </a:r>
            <a:endParaRPr dirty="0"/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516555A9-CA88-0C43-94F5-5E94C0106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93"/>
          <a:stretch/>
        </p:blipFill>
        <p:spPr>
          <a:xfrm>
            <a:off x="538083" y="1338056"/>
            <a:ext cx="8067833" cy="286494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C516E00-617B-E048-B6CD-069CBACD030B}"/>
              </a:ext>
            </a:extLst>
          </p:cNvPr>
          <p:cNvSpPr txBox="1"/>
          <p:nvPr/>
        </p:nvSpPr>
        <p:spPr>
          <a:xfrm>
            <a:off x="8718698" y="4763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76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4904400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Temporal-aware activity encoder </a:t>
            </a:r>
            <a:endParaRPr dirty="0"/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516555A9-CA88-0C43-94F5-5E94C0106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94" t="11058" r="31264" b="53226"/>
          <a:stretch/>
        </p:blipFill>
        <p:spPr>
          <a:xfrm>
            <a:off x="2315802" y="1679618"/>
            <a:ext cx="5525703" cy="122702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263CF33-E57E-074C-B26B-16C1DCBDE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1" t="11943" r="74176" b="56643"/>
          <a:stretch/>
        </p:blipFill>
        <p:spPr>
          <a:xfrm>
            <a:off x="790191" y="3092958"/>
            <a:ext cx="2628039" cy="867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F24AC4D-BC6E-CA4F-9ABB-6B96B5D74A3F}"/>
                  </a:ext>
                </a:extLst>
              </p:cNvPr>
              <p:cNvSpPr txBox="1"/>
              <p:nvPr/>
            </p:nvSpPr>
            <p:spPr>
              <a:xfrm>
                <a:off x="614347" y="1865938"/>
                <a:ext cx="1712072" cy="598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F24AC4D-BC6E-CA4F-9ABB-6B96B5D7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47" y="1865938"/>
                <a:ext cx="1712072" cy="598241"/>
              </a:xfrm>
              <a:prstGeom prst="rect">
                <a:avLst/>
              </a:prstGeom>
              <a:blipFill>
                <a:blip r:embed="rId4"/>
                <a:stretch>
                  <a:fillRect l="-13971" t="-162500" r="-1471" b="-23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82E39A8-E7CD-034C-B80A-AC766C0B516E}"/>
                  </a:ext>
                </a:extLst>
              </p:cNvPr>
              <p:cNvSpPr txBox="1"/>
              <p:nvPr/>
            </p:nvSpPr>
            <p:spPr>
              <a:xfrm>
                <a:off x="854818" y="4165361"/>
                <a:ext cx="2795445" cy="306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=0.2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+0.4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+0.4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82E39A8-E7CD-034C-B80A-AC766C0B5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18" y="4165361"/>
                <a:ext cx="2795445" cy="306494"/>
              </a:xfrm>
              <a:prstGeom prst="rect">
                <a:avLst/>
              </a:prstGeom>
              <a:blipFill>
                <a:blip r:embed="rId5"/>
                <a:stretch>
                  <a:fillRect l="-452" b="-1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5FEF054-239C-794A-9420-EF88873994B2}"/>
                  </a:ext>
                </a:extLst>
              </p:cNvPr>
              <p:cNvSpPr txBox="1"/>
              <p:nvPr/>
            </p:nvSpPr>
            <p:spPr>
              <a:xfrm>
                <a:off x="3852529" y="4085654"/>
                <a:ext cx="3480889" cy="398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Sup>
                      <m:sSubSupPr>
                        <m:ctrlP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1" lang="en-US" altLang="zh-TW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Sup>
                      <m:sSubSup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kumimoji="1"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TW" sz="1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1" lang="en-US" altLang="zh-TW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Sup>
                      <m:sSubSup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5FEF054-239C-794A-9420-EF8887399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529" y="4085654"/>
                <a:ext cx="3480889" cy="398827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向下箭號 18">
            <a:extLst>
              <a:ext uri="{FF2B5EF4-FFF2-40B4-BE49-F238E27FC236}">
                <a16:creationId xmlns:a16="http://schemas.microsoft.com/office/drawing/2014/main" id="{9C7BC076-4807-124F-9E8C-FBB0578E282F}"/>
              </a:ext>
            </a:extLst>
          </p:cNvPr>
          <p:cNvSpPr/>
          <p:nvPr/>
        </p:nvSpPr>
        <p:spPr>
          <a:xfrm rot="822498">
            <a:off x="5042813" y="2697277"/>
            <a:ext cx="191758" cy="1385385"/>
          </a:xfrm>
          <a:prstGeom prst="downArrow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1" name="向下箭號 20">
            <a:extLst>
              <a:ext uri="{FF2B5EF4-FFF2-40B4-BE49-F238E27FC236}">
                <a16:creationId xmlns:a16="http://schemas.microsoft.com/office/drawing/2014/main" id="{ECD6793C-57C9-B44B-A35D-13ED952AA0E3}"/>
              </a:ext>
            </a:extLst>
          </p:cNvPr>
          <p:cNvSpPr/>
          <p:nvPr/>
        </p:nvSpPr>
        <p:spPr>
          <a:xfrm>
            <a:off x="6247177" y="2623406"/>
            <a:ext cx="171916" cy="780412"/>
          </a:xfrm>
          <a:prstGeom prst="downArrow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D3FE5D2-4B95-664C-8406-7589C8A995B8}"/>
                  </a:ext>
                </a:extLst>
              </p:cNvPr>
              <p:cNvSpPr txBox="1"/>
              <p:nvPr/>
            </p:nvSpPr>
            <p:spPr>
              <a:xfrm>
                <a:off x="5891009" y="3563742"/>
                <a:ext cx="2250744" cy="306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𝐿𝑆𝑇𝑀</m:t>
                    </m:r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kumimoji="1" lang="en-US" altLang="zh-TW" sz="1800" dirty="0"/>
                  <a:t>)</a:t>
                </a:r>
                <a:endParaRPr kumimoji="1" lang="zh-TW" altLang="en-US" sz="1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D3FE5D2-4B95-664C-8406-7589C8A99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009" y="3563742"/>
                <a:ext cx="2250744" cy="306494"/>
              </a:xfrm>
              <a:prstGeom prst="rect">
                <a:avLst/>
              </a:prstGeom>
              <a:blipFill>
                <a:blip r:embed="rId7"/>
                <a:stretch>
                  <a:fillRect l="-3911" t="-24000" r="-5028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5EE7E6C8-F4BF-1040-874C-8600E2A51C01}"/>
              </a:ext>
            </a:extLst>
          </p:cNvPr>
          <p:cNvSpPr txBox="1"/>
          <p:nvPr/>
        </p:nvSpPr>
        <p:spPr>
          <a:xfrm>
            <a:off x="8718698" y="4763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5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41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  <p:bldP spid="9" grpId="0"/>
      <p:bldP spid="19" grpId="0" animBg="1"/>
      <p:bldP spid="21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6279276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Spatial-aware location preference encoder</a:t>
            </a:r>
            <a:endParaRPr dirty="0"/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4774944C-A6EA-724D-BBFD-11A2FA40C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9" t="56327" r="31586" b="15395"/>
          <a:stretch/>
        </p:blipFill>
        <p:spPr>
          <a:xfrm>
            <a:off x="1674796" y="1638291"/>
            <a:ext cx="5794408" cy="1044247"/>
          </a:xfrm>
          <a:prstGeom prst="rect">
            <a:avLst/>
          </a:prstGeom>
        </p:spPr>
      </p:pic>
      <p:sp>
        <p:nvSpPr>
          <p:cNvPr id="22" name="向下箭號 21">
            <a:extLst>
              <a:ext uri="{FF2B5EF4-FFF2-40B4-BE49-F238E27FC236}">
                <a16:creationId xmlns:a16="http://schemas.microsoft.com/office/drawing/2014/main" id="{BA57EE00-F8A9-EB4A-A824-E576A80D3145}"/>
              </a:ext>
            </a:extLst>
          </p:cNvPr>
          <p:cNvSpPr/>
          <p:nvPr/>
        </p:nvSpPr>
        <p:spPr>
          <a:xfrm rot="1899085">
            <a:off x="2063305" y="2636403"/>
            <a:ext cx="171916" cy="780412"/>
          </a:xfrm>
          <a:prstGeom prst="downArrow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3DF63DF-236D-784B-A53D-EB0E8A39232A}"/>
                  </a:ext>
                </a:extLst>
              </p:cNvPr>
              <p:cNvSpPr txBox="1"/>
              <p:nvPr/>
            </p:nvSpPr>
            <p:spPr>
              <a:xfrm>
                <a:off x="259646" y="3462689"/>
                <a:ext cx="2167550" cy="69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TW" sz="1800" dirty="0">
                    <a:latin typeface="Candara" panose="020E0502030303020204" pitchFamily="34" charset="0"/>
                  </a:rPr>
                  <a:t>Distance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kumimoji="1" lang="en-US" altLang="zh-TW" sz="18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kumimoji="1" lang="en-US" altLang="zh-TW" sz="1800" dirty="0">
                    <a:latin typeface="Candara" panose="020E0502030303020204" pitchFamily="34" charset="0"/>
                  </a:rPr>
                  <a:t> </a:t>
                </a:r>
                <a:endParaRPr kumimoji="1" lang="zh-TW" altLang="en-US" sz="1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3DF63DF-236D-784B-A53D-EB0E8A39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6" y="3462689"/>
                <a:ext cx="2167550" cy="698846"/>
              </a:xfrm>
              <a:prstGeom prst="rect">
                <a:avLst/>
              </a:prstGeom>
              <a:blipFill>
                <a:blip r:embed="rId4"/>
                <a:stretch>
                  <a:fillRect t="-3571"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向下箭號 26">
            <a:extLst>
              <a:ext uri="{FF2B5EF4-FFF2-40B4-BE49-F238E27FC236}">
                <a16:creationId xmlns:a16="http://schemas.microsoft.com/office/drawing/2014/main" id="{782365E1-7A6A-4747-899A-37F116974A30}"/>
              </a:ext>
            </a:extLst>
          </p:cNvPr>
          <p:cNvSpPr/>
          <p:nvPr/>
        </p:nvSpPr>
        <p:spPr>
          <a:xfrm rot="989371">
            <a:off x="4540832" y="2721781"/>
            <a:ext cx="171916" cy="780412"/>
          </a:xfrm>
          <a:prstGeom prst="downArrow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393A4AE-8622-1547-827C-E59AFBA56498}"/>
                  </a:ext>
                </a:extLst>
              </p:cNvPr>
              <p:cNvSpPr txBox="1"/>
              <p:nvPr/>
            </p:nvSpPr>
            <p:spPr>
              <a:xfrm>
                <a:off x="5781629" y="3623278"/>
                <a:ext cx="2250744" cy="325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kumimoji="1"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kumimoji="1"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𝐿𝑆𝑇𝑀</m:t>
                    </m:r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  <m:sup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kumimoji="1" lang="en-US" altLang="zh-TW" sz="1800" dirty="0"/>
                  <a:t>)</a:t>
                </a:r>
                <a:endParaRPr kumimoji="1" lang="zh-TW" altLang="en-US" sz="1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393A4AE-8622-1547-827C-E59AFBA56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629" y="3623278"/>
                <a:ext cx="2250744" cy="325154"/>
              </a:xfrm>
              <a:prstGeom prst="rect">
                <a:avLst/>
              </a:prstGeom>
              <a:blipFill>
                <a:blip r:embed="rId5"/>
                <a:stretch>
                  <a:fillRect l="-3933" t="-18519" r="-5056" b="-29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E8B3A94-AB55-CF4B-ABA1-40F73732B739}"/>
                  </a:ext>
                </a:extLst>
              </p:cNvPr>
              <p:cNvSpPr txBox="1"/>
              <p:nvPr/>
            </p:nvSpPr>
            <p:spPr>
              <a:xfrm>
                <a:off x="2437163" y="3577112"/>
                <a:ext cx="2724336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E8B3A94-AB55-CF4B-ABA1-40F73732B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163" y="3577112"/>
                <a:ext cx="2724336" cy="417487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向下箭號 27">
            <a:extLst>
              <a:ext uri="{FF2B5EF4-FFF2-40B4-BE49-F238E27FC236}">
                <a16:creationId xmlns:a16="http://schemas.microsoft.com/office/drawing/2014/main" id="{938AE7EE-6D01-504A-85C0-FB006EE1E3BC}"/>
              </a:ext>
            </a:extLst>
          </p:cNvPr>
          <p:cNvSpPr/>
          <p:nvPr/>
        </p:nvSpPr>
        <p:spPr>
          <a:xfrm>
            <a:off x="5820283" y="2713431"/>
            <a:ext cx="171916" cy="780412"/>
          </a:xfrm>
          <a:prstGeom prst="downArrow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B69B605-7521-5C48-9758-39983F304863}"/>
              </a:ext>
            </a:extLst>
          </p:cNvPr>
          <p:cNvSpPr txBox="1"/>
          <p:nvPr/>
        </p:nvSpPr>
        <p:spPr>
          <a:xfrm>
            <a:off x="8718698" y="4763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98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27" grpId="0" animBg="1"/>
      <p:bldP spid="4" grpId="0"/>
      <p:bldP spid="5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6279276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Task-specific Decoder </a:t>
            </a:r>
            <a:r>
              <a:rPr lang="en" sz="1800" dirty="0">
                <a:solidFill>
                  <a:schemeClr val="accent4">
                    <a:lumMod val="75000"/>
                  </a:schemeClr>
                </a:solidFill>
              </a:rPr>
              <a:t>(1) activity task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9FEECB5F-AA07-BB4F-A182-E9EC19363411}"/>
              </a:ext>
            </a:extLst>
          </p:cNvPr>
          <p:cNvGrpSpPr/>
          <p:nvPr/>
        </p:nvGrpSpPr>
        <p:grpSpPr>
          <a:xfrm>
            <a:off x="647639" y="1822920"/>
            <a:ext cx="2479109" cy="1614984"/>
            <a:chOff x="4050058" y="1658679"/>
            <a:chExt cx="2479109" cy="1614984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68C0E51-9366-8148-B1EA-3A7040138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416" t="11192" r="18766" b="32729"/>
            <a:stretch/>
          </p:blipFill>
          <p:spPr>
            <a:xfrm>
              <a:off x="4114800" y="1658679"/>
              <a:ext cx="2414367" cy="1606650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F42DB1F-9F8B-2F48-9DBB-BCBE19739F54}"/>
                </a:ext>
              </a:extLst>
            </p:cNvPr>
            <p:cNvSpPr/>
            <p:nvPr/>
          </p:nvSpPr>
          <p:spPr>
            <a:xfrm>
              <a:off x="4050058" y="2933475"/>
              <a:ext cx="1067915" cy="340188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E68A4EC-E284-3E4B-9DAC-F4B4CEC0E967}"/>
                </a:ext>
              </a:extLst>
            </p:cNvPr>
            <p:cNvSpPr/>
            <p:nvPr/>
          </p:nvSpPr>
          <p:spPr>
            <a:xfrm>
              <a:off x="4114799" y="1988311"/>
              <a:ext cx="361507" cy="871610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B65839B1-EA5B-FE4F-AA82-AC5C2E9FCEB3}"/>
              </a:ext>
            </a:extLst>
          </p:cNvPr>
          <p:cNvSpPr/>
          <p:nvPr/>
        </p:nvSpPr>
        <p:spPr>
          <a:xfrm>
            <a:off x="2034530" y="1925491"/>
            <a:ext cx="1067915" cy="684973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BD5FA6-2B47-944D-B978-06EED3C7BB5A}"/>
              </a:ext>
            </a:extLst>
          </p:cNvPr>
          <p:cNvSpPr/>
          <p:nvPr/>
        </p:nvSpPr>
        <p:spPr>
          <a:xfrm>
            <a:off x="230854" y="1478748"/>
            <a:ext cx="2039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1600" dirty="0">
                <a:latin typeface="Candara" panose="020E0502030303020204" pitchFamily="34" charset="0"/>
              </a:rPr>
              <a:t>User’s activity hidden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4C17B86-EB68-0146-9755-1E8A8E5F4776}"/>
                  </a:ext>
                </a:extLst>
              </p:cNvPr>
              <p:cNvSpPr/>
              <p:nvPr/>
            </p:nvSpPr>
            <p:spPr>
              <a:xfrm>
                <a:off x="4178220" y="1338497"/>
                <a:ext cx="4195892" cy="3956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kumimoji="1" lang="en-US" altLang="zh-TW" sz="1800" b="1" dirty="0">
                    <a:latin typeface="Candara" panose="020E0502030303020204" pitchFamily="34" charset="0"/>
                  </a:rPr>
                  <a:t>Probability of next possible 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kumimoji="1" lang="en-US" altLang="zh-TW" sz="1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kumimoji="1" lang="en-US" altLang="zh-TW" sz="1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TW" sz="1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endParaRPr lang="zh-TW" altLang="en-US" sz="1800" b="1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4C17B86-EB68-0146-9755-1E8A8E5F4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220" y="1338497"/>
                <a:ext cx="4195892" cy="395621"/>
              </a:xfrm>
              <a:prstGeom prst="rect">
                <a:avLst/>
              </a:prstGeom>
              <a:blipFill>
                <a:blip r:embed="rId4"/>
                <a:stretch>
                  <a:fillRect l="-1205" t="-6250" b="-18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FE8F1CC-3085-9042-A73B-3267D457930D}"/>
                  </a:ext>
                </a:extLst>
              </p:cNvPr>
              <p:cNvSpPr txBox="1"/>
              <p:nvPr/>
            </p:nvSpPr>
            <p:spPr>
              <a:xfrm>
                <a:off x="3407430" y="1953859"/>
                <a:ext cx="5736570" cy="412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18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kumimoji="1" lang="en-US" altLang="zh-TW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kumimoji="1" lang="en-US" altLang="zh-TW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TW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1"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TW" sz="1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1" lang="en-US" altLang="zh-TW" sz="1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TW" sz="18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kumimoji="1"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FE8F1CC-3085-9042-A73B-3267D4579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30" y="1953859"/>
                <a:ext cx="5736570" cy="412934"/>
              </a:xfrm>
              <a:prstGeom prst="rect">
                <a:avLst/>
              </a:prstGeom>
              <a:blipFill>
                <a:blip r:embed="rId5"/>
                <a:stretch>
                  <a:fillRect r="-885"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5B7DFC75-8142-214E-99E7-40335090278D}"/>
              </a:ext>
            </a:extLst>
          </p:cNvPr>
          <p:cNvSpPr/>
          <p:nvPr/>
        </p:nvSpPr>
        <p:spPr>
          <a:xfrm>
            <a:off x="4436049" y="2809216"/>
            <a:ext cx="3845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600" dirty="0">
                <a:latin typeface="Candara" panose="020E0502030303020204" pitchFamily="34" charset="0"/>
              </a:rPr>
              <a:t>User’s activity hidden (user representation)</a:t>
            </a:r>
            <a:endParaRPr lang="zh-TW" altLang="en-US" sz="1600" dirty="0"/>
          </a:p>
        </p:txBody>
      </p:sp>
      <p:sp>
        <p:nvSpPr>
          <p:cNvPr id="32" name="向下箭號 31">
            <a:extLst>
              <a:ext uri="{FF2B5EF4-FFF2-40B4-BE49-F238E27FC236}">
                <a16:creationId xmlns:a16="http://schemas.microsoft.com/office/drawing/2014/main" id="{0749E14D-A2D3-6D43-88C2-FF618C8D912E}"/>
              </a:ext>
            </a:extLst>
          </p:cNvPr>
          <p:cNvSpPr/>
          <p:nvPr/>
        </p:nvSpPr>
        <p:spPr>
          <a:xfrm>
            <a:off x="5136548" y="2375714"/>
            <a:ext cx="165847" cy="367088"/>
          </a:xfrm>
          <a:prstGeom prst="downArrow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8B25B16E-AE25-8742-8748-DFA6D20222CC}"/>
              </a:ext>
            </a:extLst>
          </p:cNvPr>
          <p:cNvSpPr/>
          <p:nvPr/>
        </p:nvSpPr>
        <p:spPr>
          <a:xfrm>
            <a:off x="4333597" y="3943680"/>
            <a:ext cx="318977" cy="329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DB03994B-FB17-4546-A380-D0A7EC166463}"/>
              </a:ext>
            </a:extLst>
          </p:cNvPr>
          <p:cNvSpPr/>
          <p:nvPr/>
        </p:nvSpPr>
        <p:spPr>
          <a:xfrm>
            <a:off x="4997409" y="3437904"/>
            <a:ext cx="307313" cy="3612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7C1BFB31-F6A3-D04F-BAB0-2EA7930AADBA}"/>
              </a:ext>
            </a:extLst>
          </p:cNvPr>
          <p:cNvSpPr/>
          <p:nvPr/>
        </p:nvSpPr>
        <p:spPr>
          <a:xfrm>
            <a:off x="4991001" y="3909287"/>
            <a:ext cx="307313" cy="3612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C31C977-ECCD-4E42-860D-682858454B0F}"/>
                  </a:ext>
                </a:extLst>
              </p:cNvPr>
              <p:cNvSpPr/>
              <p:nvPr/>
            </p:nvSpPr>
            <p:spPr>
              <a:xfrm>
                <a:off x="5382864" y="3437904"/>
                <a:ext cx="606320" cy="3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C31C977-ECCD-4E42-860D-682858454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864" y="3437904"/>
                <a:ext cx="606320" cy="3281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橢圓 25">
            <a:extLst>
              <a:ext uri="{FF2B5EF4-FFF2-40B4-BE49-F238E27FC236}">
                <a16:creationId xmlns:a16="http://schemas.microsoft.com/office/drawing/2014/main" id="{09CC68FA-BA53-D44D-B840-9E2A74512CC1}"/>
              </a:ext>
            </a:extLst>
          </p:cNvPr>
          <p:cNvSpPr/>
          <p:nvPr/>
        </p:nvSpPr>
        <p:spPr>
          <a:xfrm>
            <a:off x="4991000" y="4380670"/>
            <a:ext cx="307313" cy="3612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FC6237E-2460-9C48-8796-D69A811C8655}"/>
                  </a:ext>
                </a:extLst>
              </p:cNvPr>
              <p:cNvSpPr/>
              <p:nvPr/>
            </p:nvSpPr>
            <p:spPr>
              <a:xfrm>
                <a:off x="5367316" y="3916964"/>
                <a:ext cx="986231" cy="3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𝒏𝒆𝒈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baseline="-250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FC6237E-2460-9C48-8796-D69A811C8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316" y="3916964"/>
                <a:ext cx="986231" cy="328167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9E8CA9A-ED9A-A541-A006-8D7149C90CDB}"/>
                  </a:ext>
                </a:extLst>
              </p:cNvPr>
              <p:cNvSpPr/>
              <p:nvPr/>
            </p:nvSpPr>
            <p:spPr>
              <a:xfrm>
                <a:off x="5382864" y="4396025"/>
                <a:ext cx="986231" cy="3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𝒏𝒆𝒈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baseline="-250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9E8CA9A-ED9A-A541-A006-8D7149C90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864" y="4396025"/>
                <a:ext cx="986231" cy="328167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D8F8175-FB85-424D-ACBE-FA1AC78AB051}"/>
                  </a:ext>
                </a:extLst>
              </p:cNvPr>
              <p:cNvSpPr/>
              <p:nvPr/>
            </p:nvSpPr>
            <p:spPr>
              <a:xfrm>
                <a:off x="6341528" y="3473383"/>
                <a:ext cx="622350" cy="3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D8F8175-FB85-424D-ACBE-FA1AC78AB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28" y="3473383"/>
                <a:ext cx="622350" cy="3281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E186A0D-5F77-834A-8C04-4335EB3A1D4A}"/>
                  </a:ext>
                </a:extLst>
              </p:cNvPr>
              <p:cNvSpPr/>
              <p:nvPr/>
            </p:nvSpPr>
            <p:spPr>
              <a:xfrm>
                <a:off x="6341248" y="3914319"/>
                <a:ext cx="1002261" cy="3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𝒏𝒆𝒈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baseline="-250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E186A0D-5F77-834A-8C04-4335EB3A1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248" y="3914319"/>
                <a:ext cx="1002261" cy="328167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9FDB6BD-B563-9D48-84AC-9DDF6EFAA83F}"/>
                  </a:ext>
                </a:extLst>
              </p:cNvPr>
              <p:cNvSpPr/>
              <p:nvPr/>
            </p:nvSpPr>
            <p:spPr>
              <a:xfrm>
                <a:off x="6325842" y="4396025"/>
                <a:ext cx="1002261" cy="3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𝒏𝒆𝒈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zh-TW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baseline="-2500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9FDB6BD-B563-9D48-84AC-9DDF6EFAA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842" y="4396025"/>
                <a:ext cx="1002261" cy="328167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62F66FB-6B02-284A-A9CE-A54841185C01}"/>
                  </a:ext>
                </a:extLst>
              </p:cNvPr>
              <p:cNvSpPr/>
              <p:nvPr/>
            </p:nvSpPr>
            <p:spPr>
              <a:xfrm>
                <a:off x="4253244" y="4270497"/>
                <a:ext cx="479682" cy="330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62F66FB-6B02-284A-A9CE-A54841185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44" y="4270497"/>
                <a:ext cx="479682" cy="3300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4C8DF9F-0D9F-0340-A6EF-0BAC147319D8}"/>
                  </a:ext>
                </a:extLst>
              </p:cNvPr>
              <p:cNvSpPr/>
              <p:nvPr/>
            </p:nvSpPr>
            <p:spPr>
              <a:xfrm>
                <a:off x="7302843" y="3505435"/>
                <a:ext cx="56682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4C8DF9F-0D9F-0340-A6EF-0BAC14731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843" y="3505435"/>
                <a:ext cx="56682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E46066A-BDC8-5640-8B79-FB69F74197C6}"/>
                  </a:ext>
                </a:extLst>
              </p:cNvPr>
              <p:cNvSpPr/>
              <p:nvPr/>
            </p:nvSpPr>
            <p:spPr>
              <a:xfrm>
                <a:off x="7302843" y="3934709"/>
                <a:ext cx="56682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E46066A-BDC8-5640-8B79-FB69F7419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843" y="3934709"/>
                <a:ext cx="56682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1EC82B6B-A1B7-D64F-8001-BA0CA3D85443}"/>
                  </a:ext>
                </a:extLst>
              </p:cNvPr>
              <p:cNvSpPr/>
              <p:nvPr/>
            </p:nvSpPr>
            <p:spPr>
              <a:xfrm>
                <a:off x="7302843" y="4416415"/>
                <a:ext cx="56682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kumimoji="1"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1EC82B6B-A1B7-D64F-8001-BA0CA3D85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843" y="4416415"/>
                <a:ext cx="56682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D705FA28-0E78-C144-8301-76B505A963E7}"/>
              </a:ext>
            </a:extLst>
          </p:cNvPr>
          <p:cNvCxnSpPr/>
          <p:nvPr/>
        </p:nvCxnSpPr>
        <p:spPr>
          <a:xfrm flipV="1">
            <a:off x="4522983" y="3644906"/>
            <a:ext cx="627323" cy="418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0A0899C8-9176-894B-82EB-77FFE54D4F39}"/>
              </a:ext>
            </a:extLst>
          </p:cNvPr>
          <p:cNvCxnSpPr>
            <a:cxnSpLocks/>
          </p:cNvCxnSpPr>
          <p:nvPr/>
        </p:nvCxnSpPr>
        <p:spPr>
          <a:xfrm>
            <a:off x="4516945" y="4063496"/>
            <a:ext cx="634120" cy="25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箭頭接點 43">
            <a:extLst>
              <a:ext uri="{FF2B5EF4-FFF2-40B4-BE49-F238E27FC236}">
                <a16:creationId xmlns:a16="http://schemas.microsoft.com/office/drawing/2014/main" id="{2A9EE06A-77F0-F846-8F95-03E03BE70338}"/>
              </a:ext>
            </a:extLst>
          </p:cNvPr>
          <p:cNvCxnSpPr>
            <a:cxnSpLocks/>
          </p:cNvCxnSpPr>
          <p:nvPr/>
        </p:nvCxnSpPr>
        <p:spPr>
          <a:xfrm>
            <a:off x="4516945" y="4065181"/>
            <a:ext cx="634120" cy="532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47A8529-E846-3F47-9EFA-74228BFD4456}"/>
                  </a:ext>
                </a:extLst>
              </p:cNvPr>
              <p:cNvSpPr/>
              <p:nvPr/>
            </p:nvSpPr>
            <p:spPr>
              <a:xfrm>
                <a:off x="4605059" y="3558798"/>
                <a:ext cx="3232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47A8529-E846-3F47-9EFA-74228BFD4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059" y="3558798"/>
                <a:ext cx="32329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77E42AA8-674E-554F-BB5B-DAB66BEB4D31}"/>
                  </a:ext>
                </a:extLst>
              </p:cNvPr>
              <p:cNvSpPr/>
              <p:nvPr/>
            </p:nvSpPr>
            <p:spPr>
              <a:xfrm>
                <a:off x="4726184" y="3818154"/>
                <a:ext cx="3232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77E42AA8-674E-554F-BB5B-DAB66BEB4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184" y="3818154"/>
                <a:ext cx="323294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B1796CE-C249-0842-BDDE-45F4F02B935E}"/>
                  </a:ext>
                </a:extLst>
              </p:cNvPr>
              <p:cNvSpPr/>
              <p:nvPr/>
            </p:nvSpPr>
            <p:spPr>
              <a:xfrm>
                <a:off x="4740492" y="4108524"/>
                <a:ext cx="3232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B1796CE-C249-0842-BDDE-45F4F02B9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492" y="4108524"/>
                <a:ext cx="323294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8CFCB639-5623-B24F-AAC4-ABAC8678A7AD}"/>
              </a:ext>
            </a:extLst>
          </p:cNvPr>
          <p:cNvSpPr txBox="1"/>
          <p:nvPr/>
        </p:nvSpPr>
        <p:spPr>
          <a:xfrm>
            <a:off x="4436049" y="1865225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120*120</a:t>
            </a:r>
            <a:endParaRPr kumimoji="1" lang="zh-TW" altLang="en-US" sz="9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148192FB-7109-7347-8D59-44C443537343}"/>
              </a:ext>
            </a:extLst>
          </p:cNvPr>
          <p:cNvSpPr txBox="1"/>
          <p:nvPr/>
        </p:nvSpPr>
        <p:spPr>
          <a:xfrm>
            <a:off x="4995259" y="1865225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</a:t>
            </a:r>
            <a:endParaRPr kumimoji="1" lang="zh-TW" altLang="en-US" sz="900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CAEC3481-D5E6-6E42-B5AC-7FFD418EEFD1}"/>
              </a:ext>
            </a:extLst>
          </p:cNvPr>
          <p:cNvSpPr txBox="1"/>
          <p:nvPr/>
        </p:nvSpPr>
        <p:spPr>
          <a:xfrm>
            <a:off x="5583154" y="1869877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120*120</a:t>
            </a:r>
            <a:endParaRPr kumimoji="1" lang="zh-TW" altLang="en-US" sz="9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2DD561A4-0044-C843-991C-CAD695AFF2E4}"/>
              </a:ext>
            </a:extLst>
          </p:cNvPr>
          <p:cNvSpPr txBox="1"/>
          <p:nvPr/>
        </p:nvSpPr>
        <p:spPr>
          <a:xfrm>
            <a:off x="6082827" y="1869877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</a:t>
            </a:r>
            <a:endParaRPr kumimoji="1" lang="zh-TW" altLang="en-US" sz="9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5797915E-59F4-BB4D-A210-D595A1F250E6}"/>
              </a:ext>
            </a:extLst>
          </p:cNvPr>
          <p:cNvSpPr txBox="1"/>
          <p:nvPr/>
        </p:nvSpPr>
        <p:spPr>
          <a:xfrm>
            <a:off x="6620889" y="1885012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120*120</a:t>
            </a:r>
            <a:endParaRPr kumimoji="1" lang="zh-TW" altLang="en-US" sz="90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383C1F86-1DFC-894B-9F5E-B30962CCFC41}"/>
              </a:ext>
            </a:extLst>
          </p:cNvPr>
          <p:cNvSpPr txBox="1"/>
          <p:nvPr/>
        </p:nvSpPr>
        <p:spPr>
          <a:xfrm>
            <a:off x="7120562" y="1885012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</a:t>
            </a:r>
            <a:endParaRPr kumimoji="1" lang="zh-TW" altLang="en-US" sz="900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D3EA36D4-76C3-3149-A0B7-1A9FAA843D83}"/>
              </a:ext>
            </a:extLst>
          </p:cNvPr>
          <p:cNvSpPr txBox="1"/>
          <p:nvPr/>
        </p:nvSpPr>
        <p:spPr>
          <a:xfrm>
            <a:off x="7682401" y="1854755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120*120</a:t>
            </a:r>
            <a:endParaRPr kumimoji="1" lang="zh-TW" altLang="en-US" sz="900" dirty="0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786AB9C2-5466-5F45-BB0D-B333CEFEADBF}"/>
              </a:ext>
            </a:extLst>
          </p:cNvPr>
          <p:cNvSpPr txBox="1"/>
          <p:nvPr/>
        </p:nvSpPr>
        <p:spPr>
          <a:xfrm>
            <a:off x="8182074" y="1854755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</a:t>
            </a:r>
            <a:endParaRPr kumimoji="1" lang="zh-TW" altLang="en-US" sz="900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68B4A980-BA3B-1048-9B5C-33F1069CA4A8}"/>
              </a:ext>
            </a:extLst>
          </p:cNvPr>
          <p:cNvSpPr txBox="1"/>
          <p:nvPr/>
        </p:nvSpPr>
        <p:spPr>
          <a:xfrm>
            <a:off x="8718698" y="4763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7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747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7" grpId="0"/>
      <p:bldP spid="31" grpId="0"/>
      <p:bldP spid="32" grpId="0" animBg="1"/>
      <p:bldP spid="2" grpId="0" animBg="1"/>
      <p:bldP spid="4" grpId="0" animBg="1"/>
      <p:bldP spid="24" grpId="0" animBg="1"/>
      <p:bldP spid="5" grpId="0"/>
      <p:bldP spid="26" grpId="0" animBg="1"/>
      <p:bldP spid="27" grpId="0"/>
      <p:bldP spid="28" grpId="0"/>
      <p:bldP spid="29" grpId="0"/>
      <p:bldP spid="39" grpId="0"/>
      <p:bldP spid="40" grpId="0"/>
      <p:bldP spid="8" grpId="0"/>
      <p:bldP spid="9" grpId="0"/>
      <p:bldP spid="41" grpId="0"/>
      <p:bldP spid="42" grpId="0"/>
      <p:bldP spid="14" grpId="0"/>
      <p:bldP spid="45" grpId="0"/>
      <p:bldP spid="46" grpId="0"/>
      <p:bldP spid="17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6279276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Task-specific Decoder </a:t>
            </a:r>
            <a:r>
              <a:rPr lang="en" sz="1800" dirty="0">
                <a:solidFill>
                  <a:schemeClr val="accent4">
                    <a:lumMod val="75000"/>
                  </a:schemeClr>
                </a:solidFill>
              </a:rPr>
              <a:t>(2) auxiliary task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9FEECB5F-AA07-BB4F-A182-E9EC19363411}"/>
              </a:ext>
            </a:extLst>
          </p:cNvPr>
          <p:cNvGrpSpPr/>
          <p:nvPr/>
        </p:nvGrpSpPr>
        <p:grpSpPr>
          <a:xfrm>
            <a:off x="1280837" y="1831069"/>
            <a:ext cx="2479109" cy="1614984"/>
            <a:chOff x="4050058" y="1658679"/>
            <a:chExt cx="2479109" cy="1614984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68C0E51-9366-8148-B1EA-3A7040138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416" t="11192" r="18766" b="32729"/>
            <a:stretch/>
          </p:blipFill>
          <p:spPr>
            <a:xfrm>
              <a:off x="4114800" y="1658679"/>
              <a:ext cx="2414367" cy="1606650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F42DB1F-9F8B-2F48-9DBB-BCBE19739F54}"/>
                </a:ext>
              </a:extLst>
            </p:cNvPr>
            <p:cNvSpPr/>
            <p:nvPr/>
          </p:nvSpPr>
          <p:spPr>
            <a:xfrm>
              <a:off x="4050058" y="2933475"/>
              <a:ext cx="1067915" cy="340188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E68A4EC-E284-3E4B-9DAC-F4B4CEC0E967}"/>
                </a:ext>
              </a:extLst>
            </p:cNvPr>
            <p:cNvSpPr/>
            <p:nvPr/>
          </p:nvSpPr>
          <p:spPr>
            <a:xfrm>
              <a:off x="4114799" y="1988310"/>
              <a:ext cx="361507" cy="858353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B65839B1-EA5B-FE4F-AA82-AC5C2E9FCEB3}"/>
              </a:ext>
            </a:extLst>
          </p:cNvPr>
          <p:cNvSpPr/>
          <p:nvPr/>
        </p:nvSpPr>
        <p:spPr>
          <a:xfrm>
            <a:off x="2700970" y="2763378"/>
            <a:ext cx="1067915" cy="684973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BD5FA6-2B47-944D-B978-06EED3C7BB5A}"/>
              </a:ext>
            </a:extLst>
          </p:cNvPr>
          <p:cNvSpPr/>
          <p:nvPr/>
        </p:nvSpPr>
        <p:spPr>
          <a:xfrm>
            <a:off x="682112" y="1453403"/>
            <a:ext cx="2037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1600" dirty="0">
                <a:latin typeface="Candara" panose="020E0502030303020204" pitchFamily="34" charset="0"/>
              </a:rPr>
              <a:t>User’s activity hidden</a:t>
            </a:r>
            <a:endParaRPr lang="zh-TW" altLang="en-US" sz="16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4C17B86-EB68-0146-9755-1E8A8E5F4776}"/>
              </a:ext>
            </a:extLst>
          </p:cNvPr>
          <p:cNvSpPr/>
          <p:nvPr/>
        </p:nvSpPr>
        <p:spPr>
          <a:xfrm>
            <a:off x="4831677" y="1530904"/>
            <a:ext cx="260911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800" b="1" dirty="0">
                <a:solidFill>
                  <a:schemeClr val="tx1"/>
                </a:solidFill>
                <a:latin typeface="Candara" panose="020E0502030303020204" pitchFamily="34" charset="0"/>
              </a:rPr>
              <a:t>POI type prediction</a:t>
            </a:r>
            <a:endParaRPr lang="zh-TW" alt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FE8F1CC-3085-9042-A73B-3267D457930D}"/>
                  </a:ext>
                </a:extLst>
              </p:cNvPr>
              <p:cNvSpPr txBox="1"/>
              <p:nvPr/>
            </p:nvSpPr>
            <p:spPr>
              <a:xfrm>
                <a:off x="4762363" y="2041330"/>
                <a:ext cx="2912125" cy="358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kumimoji="1"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FE8F1CC-3085-9042-A73B-3267D4579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363" y="2041330"/>
                <a:ext cx="2912125" cy="358111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5B7DFC75-8142-214E-99E7-40335090278D}"/>
              </a:ext>
            </a:extLst>
          </p:cNvPr>
          <p:cNvSpPr/>
          <p:nvPr/>
        </p:nvSpPr>
        <p:spPr>
          <a:xfrm>
            <a:off x="5471430" y="2916926"/>
            <a:ext cx="2535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800" dirty="0">
                <a:latin typeface="Candara" panose="020E0502030303020204" pitchFamily="34" charset="0"/>
              </a:rPr>
              <a:t>User’s activity hidden</a:t>
            </a:r>
          </a:p>
          <a:p>
            <a:pPr algn="ctr"/>
            <a:r>
              <a:rPr kumimoji="1" lang="en-US" altLang="zh-TW" sz="1800" dirty="0">
                <a:latin typeface="Candara" panose="020E0502030303020204" pitchFamily="34" charset="0"/>
              </a:rPr>
              <a:t>(user representation)</a:t>
            </a:r>
            <a:endParaRPr lang="zh-TW" altLang="en-US" sz="1800" dirty="0"/>
          </a:p>
        </p:txBody>
      </p:sp>
      <p:sp>
        <p:nvSpPr>
          <p:cNvPr id="32" name="向下箭號 31">
            <a:extLst>
              <a:ext uri="{FF2B5EF4-FFF2-40B4-BE49-F238E27FC236}">
                <a16:creationId xmlns:a16="http://schemas.microsoft.com/office/drawing/2014/main" id="{0749E14D-A2D3-6D43-88C2-FF618C8D912E}"/>
              </a:ext>
            </a:extLst>
          </p:cNvPr>
          <p:cNvSpPr/>
          <p:nvPr/>
        </p:nvSpPr>
        <p:spPr>
          <a:xfrm>
            <a:off x="6964326" y="2463740"/>
            <a:ext cx="165847" cy="367088"/>
          </a:xfrm>
          <a:prstGeom prst="downArrow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6231AB2-B005-C64E-AA48-794063372725}"/>
              </a:ext>
            </a:extLst>
          </p:cNvPr>
          <p:cNvSpPr/>
          <p:nvPr/>
        </p:nvSpPr>
        <p:spPr>
          <a:xfrm>
            <a:off x="2370392" y="1815990"/>
            <a:ext cx="1454296" cy="920271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A4C3A0F-870F-CC48-BC80-A3F389345EFF}"/>
              </a:ext>
            </a:extLst>
          </p:cNvPr>
          <p:cNvSpPr txBox="1"/>
          <p:nvPr/>
        </p:nvSpPr>
        <p:spPr>
          <a:xfrm>
            <a:off x="6350055" y="1870918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1*120</a:t>
            </a:r>
            <a:endParaRPr kumimoji="1" lang="zh-TW" altLang="en-US" sz="9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E505A6C-9B96-504B-A32C-E05945ED8E3D}"/>
              </a:ext>
            </a:extLst>
          </p:cNvPr>
          <p:cNvSpPr txBox="1"/>
          <p:nvPr/>
        </p:nvSpPr>
        <p:spPr>
          <a:xfrm>
            <a:off x="6836085" y="1870918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</a:t>
            </a:r>
            <a:endParaRPr kumimoji="1" lang="zh-TW" altLang="en-US" sz="9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C3E80B8-ACCC-0F48-B742-15FDB53740BD}"/>
              </a:ext>
            </a:extLst>
          </p:cNvPr>
          <p:cNvSpPr txBox="1"/>
          <p:nvPr/>
        </p:nvSpPr>
        <p:spPr>
          <a:xfrm>
            <a:off x="8718698" y="4763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8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5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7" grpId="0"/>
      <p:bldP spid="31" grpId="0"/>
      <p:bldP spid="32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49"/>
          <p:cNvSpPr txBox="1">
            <a:spLocks noGrp="1"/>
          </p:cNvSpPr>
          <p:nvPr>
            <p:ph type="title"/>
          </p:nvPr>
        </p:nvSpPr>
        <p:spPr>
          <a:xfrm>
            <a:off x="685050" y="436400"/>
            <a:ext cx="6279276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Task-specific Decoder </a:t>
            </a:r>
            <a:r>
              <a:rPr lang="en" sz="1800" dirty="0">
                <a:solidFill>
                  <a:schemeClr val="accent4">
                    <a:lumMod val="75000"/>
                  </a:schemeClr>
                </a:solidFill>
              </a:rPr>
              <a:t>(3) location task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882" name="Google Shape;3882;p49"/>
          <p:cNvCxnSpPr/>
          <p:nvPr/>
        </p:nvCxnSpPr>
        <p:spPr>
          <a:xfrm rot="10800000">
            <a:off x="-810625" y="967400"/>
            <a:ext cx="2788200" cy="0"/>
          </a:xfrm>
          <a:prstGeom prst="straightConnector1">
            <a:avLst/>
          </a:prstGeom>
          <a:noFill/>
          <a:ln w="19050" cap="flat" cmpd="sng">
            <a:solidFill>
              <a:srgbClr val="D3B5C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B68C0E51-9366-8148-B1EA-3A7040138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39" t="11192" r="1646" b="15776"/>
          <a:stretch/>
        </p:blipFill>
        <p:spPr>
          <a:xfrm>
            <a:off x="562713" y="2266933"/>
            <a:ext cx="1683825" cy="209234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3F42DB1F-9F8B-2F48-9DBB-BCBE19739F54}"/>
              </a:ext>
            </a:extLst>
          </p:cNvPr>
          <p:cNvSpPr/>
          <p:nvPr/>
        </p:nvSpPr>
        <p:spPr>
          <a:xfrm>
            <a:off x="-1964365" y="3294574"/>
            <a:ext cx="205543" cy="34018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65839B1-EA5B-FE4F-AA82-AC5C2E9FCEB3}"/>
              </a:ext>
            </a:extLst>
          </p:cNvPr>
          <p:cNvSpPr/>
          <p:nvPr/>
        </p:nvSpPr>
        <p:spPr>
          <a:xfrm>
            <a:off x="1148048" y="2828150"/>
            <a:ext cx="1098489" cy="775705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3" name="向下箭號 32">
            <a:extLst>
              <a:ext uri="{FF2B5EF4-FFF2-40B4-BE49-F238E27FC236}">
                <a16:creationId xmlns:a16="http://schemas.microsoft.com/office/drawing/2014/main" id="{3EA80277-44DB-9542-83B1-5CA2B3F7EF9F}"/>
              </a:ext>
            </a:extLst>
          </p:cNvPr>
          <p:cNvSpPr/>
          <p:nvPr/>
        </p:nvSpPr>
        <p:spPr>
          <a:xfrm rot="10800000">
            <a:off x="1065124" y="1929432"/>
            <a:ext cx="165847" cy="367088"/>
          </a:xfrm>
          <a:prstGeom prst="downArrow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5C71718-25EF-8942-B223-8B944D9744CF}"/>
                  </a:ext>
                </a:extLst>
              </p:cNvPr>
              <p:cNvSpPr txBox="1"/>
              <p:nvPr/>
            </p:nvSpPr>
            <p:spPr>
              <a:xfrm>
                <a:off x="238295" y="1386142"/>
                <a:ext cx="4016484" cy="357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kumimoji="1" lang="en-US" altLang="zh-TW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kumimoji="1" lang="en-US" altLang="zh-TW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5C71718-25EF-8942-B223-8B944D974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95" y="1386142"/>
                <a:ext cx="4016484" cy="357021"/>
              </a:xfrm>
              <a:prstGeom prst="rect">
                <a:avLst/>
              </a:prstGeom>
              <a:blipFill>
                <a:blip r:embed="rId4"/>
                <a:stretch>
                  <a:fillRect l="-1572" t="-3333" r="-1258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>
            <a:extLst>
              <a:ext uri="{FF2B5EF4-FFF2-40B4-BE49-F238E27FC236}">
                <a16:creationId xmlns:a16="http://schemas.microsoft.com/office/drawing/2014/main" id="{AE8B6FF0-33A0-8B46-B442-88B74F549739}"/>
              </a:ext>
            </a:extLst>
          </p:cNvPr>
          <p:cNvSpPr/>
          <p:nvPr/>
        </p:nvSpPr>
        <p:spPr>
          <a:xfrm>
            <a:off x="921135" y="2377483"/>
            <a:ext cx="453829" cy="450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1EE0AB4-986E-704B-AC7A-7983750937CB}"/>
                  </a:ext>
                </a:extLst>
              </p:cNvPr>
              <p:cNvSpPr/>
              <p:nvPr/>
            </p:nvSpPr>
            <p:spPr>
              <a:xfrm>
                <a:off x="3822580" y="2133617"/>
                <a:ext cx="3920176" cy="3956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TW" sz="1800" b="1" dirty="0">
                    <a:latin typeface="Candara" panose="020E0502030303020204" pitchFamily="34" charset="0"/>
                  </a:rPr>
                  <a:t>Probability of next possible POI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kumimoji="1" lang="en-US" altLang="zh-TW" sz="1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kumimoji="1" lang="en-US" altLang="zh-TW" sz="1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TW" sz="1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endParaRPr lang="zh-TW" altLang="en-US" sz="1800" b="1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1EE0AB4-986E-704B-AC7A-798375093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580" y="2133617"/>
                <a:ext cx="3920176" cy="395621"/>
              </a:xfrm>
              <a:prstGeom prst="rect">
                <a:avLst/>
              </a:prstGeom>
              <a:blipFill>
                <a:blip r:embed="rId5"/>
                <a:stretch>
                  <a:fillRect t="-6250" b="-15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9E52D2F-09C0-8740-A517-44219BA6D6C7}"/>
                  </a:ext>
                </a:extLst>
              </p:cNvPr>
              <p:cNvSpPr txBox="1"/>
              <p:nvPr/>
            </p:nvSpPr>
            <p:spPr>
              <a:xfrm>
                <a:off x="3408749" y="2732876"/>
                <a:ext cx="4747838" cy="417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TW" sz="18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kumimoji="1"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1" lang="en-US" altLang="zh-TW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TW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kumimoji="1"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TW" sz="1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1" lang="en-US" altLang="zh-TW" sz="1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TW" sz="1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zh-TW" sz="1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sz="1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TW" sz="1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9E52D2F-09C0-8740-A517-44219BA6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749" y="2732876"/>
                <a:ext cx="4747838" cy="417550"/>
              </a:xfrm>
              <a:prstGeom prst="rect">
                <a:avLst/>
              </a:prstGeom>
              <a:blipFill>
                <a:blip r:embed="rId6"/>
                <a:stretch>
                  <a:fillRect l="-267" r="-1067" b="-8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向下箭號 35">
            <a:extLst>
              <a:ext uri="{FF2B5EF4-FFF2-40B4-BE49-F238E27FC236}">
                <a16:creationId xmlns:a16="http://schemas.microsoft.com/office/drawing/2014/main" id="{5E409FED-DA1F-AF47-9157-AF2004DD5E07}"/>
              </a:ext>
            </a:extLst>
          </p:cNvPr>
          <p:cNvSpPr/>
          <p:nvPr/>
        </p:nvSpPr>
        <p:spPr>
          <a:xfrm>
            <a:off x="6143162" y="3162081"/>
            <a:ext cx="160086" cy="559784"/>
          </a:xfrm>
          <a:prstGeom prst="downArrow">
            <a:avLst/>
          </a:prstGeom>
          <a:solidFill>
            <a:schemeClr val="accent4"/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7" name="向下箭號 36">
            <a:extLst>
              <a:ext uri="{FF2B5EF4-FFF2-40B4-BE49-F238E27FC236}">
                <a16:creationId xmlns:a16="http://schemas.microsoft.com/office/drawing/2014/main" id="{E1B2DF09-80D4-3D48-94E4-65DCD740C9B8}"/>
              </a:ext>
            </a:extLst>
          </p:cNvPr>
          <p:cNvSpPr/>
          <p:nvPr/>
        </p:nvSpPr>
        <p:spPr>
          <a:xfrm>
            <a:off x="7316302" y="3162081"/>
            <a:ext cx="160086" cy="559784"/>
          </a:xfrm>
          <a:prstGeom prst="downArrow">
            <a:avLst/>
          </a:prstGeom>
          <a:solidFill>
            <a:schemeClr val="accent4"/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84A9970-01A8-174D-A376-CB201A346EFB}"/>
              </a:ext>
            </a:extLst>
          </p:cNvPr>
          <p:cNvSpPr/>
          <p:nvPr/>
        </p:nvSpPr>
        <p:spPr>
          <a:xfrm>
            <a:off x="4742651" y="3776836"/>
            <a:ext cx="1721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sz="1600" dirty="0">
                <a:latin typeface="Candara" panose="020E0502030303020204" pitchFamily="34" charset="0"/>
              </a:rPr>
              <a:t>Next possible POI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EE6B18A0-2BC1-0944-8D8C-566871A04ED3}"/>
                  </a:ext>
                </a:extLst>
              </p:cNvPr>
              <p:cNvSpPr/>
              <p:nvPr/>
            </p:nvSpPr>
            <p:spPr>
              <a:xfrm>
                <a:off x="6897124" y="3799556"/>
                <a:ext cx="1918623" cy="631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TW" sz="1600" dirty="0">
                    <a:latin typeface="Candara" panose="020E0502030303020204" pitchFamily="34" charset="0"/>
                  </a:rPr>
                  <a:t>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6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kumimoji="1" lang="en-US" altLang="zh-TW" sz="16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kumimoji="1" lang="en-US" altLang="zh-TW" sz="16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TW" sz="16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kumimoji="1"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b>
                    </m:sSub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EE6B18A0-2BC1-0944-8D8C-566871A04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124" y="3799556"/>
                <a:ext cx="1918623" cy="631455"/>
              </a:xfrm>
              <a:prstGeom prst="rect">
                <a:avLst/>
              </a:prstGeom>
              <a:blipFill>
                <a:blip r:embed="rId7"/>
                <a:stretch>
                  <a:fillRect t="-4000" b="-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ABD019CC-A880-7A41-9141-C82046B246D1}"/>
              </a:ext>
            </a:extLst>
          </p:cNvPr>
          <p:cNvSpPr txBox="1"/>
          <p:nvPr/>
        </p:nvSpPr>
        <p:spPr>
          <a:xfrm>
            <a:off x="4991809" y="2584209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480*1</a:t>
            </a:r>
            <a:endParaRPr kumimoji="1" lang="zh-TW" altLang="en-US" sz="9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A04F4F8-2D73-CA4E-B133-D5A43775D225}"/>
              </a:ext>
            </a:extLst>
          </p:cNvPr>
          <p:cNvSpPr txBox="1"/>
          <p:nvPr/>
        </p:nvSpPr>
        <p:spPr>
          <a:xfrm>
            <a:off x="4435515" y="2579796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120*480</a:t>
            </a:r>
            <a:endParaRPr kumimoji="1" lang="zh-TW" altLang="en-US" sz="9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146B171-E61D-5F48-BDEE-CE3899553897}"/>
              </a:ext>
            </a:extLst>
          </p:cNvPr>
          <p:cNvSpPr txBox="1"/>
          <p:nvPr/>
        </p:nvSpPr>
        <p:spPr>
          <a:xfrm>
            <a:off x="5597726" y="2579796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120*120</a:t>
            </a:r>
            <a:endParaRPr kumimoji="1" lang="zh-TW" altLang="en-US" sz="9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3EC86D5-8B9D-AB48-AE9A-74A456DEDE96}"/>
              </a:ext>
            </a:extLst>
          </p:cNvPr>
          <p:cNvSpPr txBox="1"/>
          <p:nvPr/>
        </p:nvSpPr>
        <p:spPr>
          <a:xfrm>
            <a:off x="6088869" y="2579796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</a:t>
            </a:r>
            <a:endParaRPr kumimoji="1" lang="zh-TW" altLang="en-US" sz="9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F8B963C-9C81-2E4C-BF2B-FE9A6E9FD2B2}"/>
              </a:ext>
            </a:extLst>
          </p:cNvPr>
          <p:cNvSpPr txBox="1"/>
          <p:nvPr/>
        </p:nvSpPr>
        <p:spPr>
          <a:xfrm>
            <a:off x="6640050" y="2579796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120*120</a:t>
            </a:r>
            <a:endParaRPr kumimoji="1" lang="zh-TW" altLang="en-US" sz="9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E8E6F00-545A-F046-8693-B7DCE5BA261E}"/>
              </a:ext>
            </a:extLst>
          </p:cNvPr>
          <p:cNvSpPr txBox="1"/>
          <p:nvPr/>
        </p:nvSpPr>
        <p:spPr>
          <a:xfrm>
            <a:off x="7131193" y="2579796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00" dirty="0"/>
              <a:t>120*1</a:t>
            </a:r>
            <a:endParaRPr kumimoji="1" lang="zh-TW" altLang="en-US" sz="9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2E16272-6FEB-F046-B0C0-6EB0F37A5284}"/>
              </a:ext>
            </a:extLst>
          </p:cNvPr>
          <p:cNvSpPr txBox="1"/>
          <p:nvPr/>
        </p:nvSpPr>
        <p:spPr>
          <a:xfrm>
            <a:off x="8718698" y="4763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9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9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5" grpId="0"/>
      <p:bldP spid="8" grpId="0" animBg="1"/>
      <p:bldP spid="22" grpId="0" animBg="1"/>
      <p:bldP spid="23" grpId="0"/>
      <p:bldP spid="36" grpId="0" animBg="1"/>
      <p:bldP spid="37" grpId="0" animBg="1"/>
      <p:bldP spid="38" grpId="0"/>
      <p:bldP spid="39" grpId="0"/>
      <p:bldP spid="17" grpId="0"/>
      <p:bldP spid="18" grpId="0"/>
      <p:bldP spid="20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CO2 Red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3EFFF"/>
      </a:accent1>
      <a:accent2>
        <a:srgbClr val="ACCFFB"/>
      </a:accent2>
      <a:accent3>
        <a:srgbClr val="49576E"/>
      </a:accent3>
      <a:accent4>
        <a:srgbClr val="D3B5C8"/>
      </a:accent4>
      <a:accent5>
        <a:srgbClr val="5F6368"/>
      </a:accent5>
      <a:accent6>
        <a:srgbClr val="73B1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399</Words>
  <Application>Microsoft Macintosh PowerPoint</Application>
  <PresentationFormat>如螢幕大小 (16:9)</PresentationFormat>
  <Paragraphs>135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Advent Pro</vt:lpstr>
      <vt:lpstr>Advent Pro Medium</vt:lpstr>
      <vt:lpstr>Righteous</vt:lpstr>
      <vt:lpstr>Arial</vt:lpstr>
      <vt:lpstr>Cambria Math</vt:lpstr>
      <vt:lpstr>Candara</vt:lpstr>
      <vt:lpstr>CO2 Reduction Project Proposal by Slidesgo</vt:lpstr>
      <vt:lpstr>An Interactive Multi-Task Learning Framework for Next POI Recommendation with Uncertain Check-ins </vt:lpstr>
      <vt:lpstr>Introduction</vt:lpstr>
      <vt:lpstr>Problem Definition</vt:lpstr>
      <vt:lpstr>Framework</vt:lpstr>
      <vt:lpstr>Temporal-aware activity encoder </vt:lpstr>
      <vt:lpstr>Spatial-aware location preference encoder</vt:lpstr>
      <vt:lpstr>Task-specific Decoder (1) activity task</vt:lpstr>
      <vt:lpstr>Task-specific Decoder (2) auxiliary task</vt:lpstr>
      <vt:lpstr>Task-specific Decoder (3) location task</vt:lpstr>
      <vt:lpstr>Loss function</vt:lpstr>
      <vt:lpstr>Datasets</vt:lpstr>
      <vt:lpstr>Performance comparison (1) activity</vt:lpstr>
      <vt:lpstr>Performance comparison (2) POI</vt:lpstr>
      <vt:lpstr>Performance comparison for variants of iMTL</vt:lpstr>
      <vt:lpstr>Performance comparison for variants of iMTL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CO2 Reduction</dc:title>
  <cp:lastModifiedBy>薇 賴</cp:lastModifiedBy>
  <cp:revision>55</cp:revision>
  <dcterms:modified xsi:type="dcterms:W3CDTF">2021-04-11T15:11:14Z</dcterms:modified>
</cp:coreProperties>
</file>